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4"/>
  </p:notesMasterIdLst>
  <p:sldIdLst>
    <p:sldId id="256" r:id="rId2"/>
    <p:sldId id="257" r:id="rId3"/>
    <p:sldId id="258" r:id="rId4"/>
    <p:sldId id="259" r:id="rId5"/>
    <p:sldId id="260" r:id="rId6"/>
    <p:sldId id="268" r:id="rId7"/>
    <p:sldId id="262" r:id="rId8"/>
    <p:sldId id="263" r:id="rId9"/>
    <p:sldId id="264" r:id="rId10"/>
    <p:sldId id="265" r:id="rId11"/>
    <p:sldId id="266" r:id="rId12"/>
    <p:sldId id="267" r:id="rId13"/>
  </p:sldIdLst>
  <p:sldSz cx="18288000" cy="10287000"/>
  <p:notesSz cx="10287000" cy="18288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7F9FB"/>
    <a:srgbClr val="4472C4"/>
    <a:srgbClr val="006A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11"/>
    <p:restoredTop sz="94610"/>
  </p:normalViewPr>
  <p:slideViewPr>
    <p:cSldViewPr snapToGrid="0" snapToObjects="1">
      <p:cViewPr varScale="1">
        <p:scale>
          <a:sx n="105" d="100"/>
          <a:sy n="105" d="100"/>
        </p:scale>
        <p:origin x="414" y="13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61955032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1.xml"/><Relationship Id="rId1" Type="http://schemas.openxmlformats.org/officeDocument/2006/relationships/slideLayout" Target="../slideLayouts/slideLayout1.xml"/><Relationship Id="rId5" Type="http://schemas.openxmlformats.org/officeDocument/2006/relationships/image" Target="../media/image4.jpg"/><Relationship Id="rId4" Type="http://schemas.openxmlformats.org/officeDocument/2006/relationships/image" Target="../media/image3.jpg"/></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0" y="0"/>
            <a:ext cx="18288000" cy="10287000"/>
          </a:xfrm>
          <a:prstGeom prst="rect">
            <a:avLst/>
          </a:prstGeom>
          <a:solidFill>
            <a:srgbClr val="FFFFFF"/>
          </a:solidFill>
          <a:ln/>
        </p:spPr>
        <p:txBody>
          <a:bodyPr/>
          <a:lstStyle/>
          <a:p>
            <a:endParaRPr lang="en-AE"/>
          </a:p>
        </p:txBody>
      </p:sp>
      <p:sp>
        <p:nvSpPr>
          <p:cNvPr id="3" name="Shape 1"/>
          <p:cNvSpPr/>
          <p:nvPr/>
        </p:nvSpPr>
        <p:spPr>
          <a:xfrm>
            <a:off x="12954000" y="-1714500"/>
            <a:ext cx="6858000" cy="6858000"/>
          </a:xfrm>
          <a:prstGeom prst="ellipse">
            <a:avLst/>
          </a:prstGeom>
          <a:solidFill>
            <a:srgbClr val="20A39E">
              <a:alpha val="55000"/>
            </a:srgbClr>
          </a:solidFill>
          <a:ln/>
        </p:spPr>
        <p:txBody>
          <a:bodyPr/>
          <a:lstStyle/>
          <a:p>
            <a:endParaRPr lang="en-AE"/>
          </a:p>
        </p:txBody>
      </p:sp>
      <p:sp>
        <p:nvSpPr>
          <p:cNvPr id="4" name="Shape 2"/>
          <p:cNvSpPr/>
          <p:nvPr/>
        </p:nvSpPr>
        <p:spPr>
          <a:xfrm>
            <a:off x="-1143000" y="7048500"/>
            <a:ext cx="5143500" cy="5143500"/>
          </a:xfrm>
          <a:prstGeom prst="ellipse">
            <a:avLst/>
          </a:prstGeom>
          <a:solidFill>
            <a:srgbClr val="84F5EF">
              <a:alpha val="40000"/>
            </a:srgbClr>
          </a:solidFill>
          <a:ln/>
        </p:spPr>
        <p:txBody>
          <a:bodyPr/>
          <a:lstStyle/>
          <a:p>
            <a:endParaRPr lang="en-AE"/>
          </a:p>
        </p:txBody>
      </p:sp>
      <p:sp>
        <p:nvSpPr>
          <p:cNvPr id="5" name="Shape 3"/>
          <p:cNvSpPr/>
          <p:nvPr/>
        </p:nvSpPr>
        <p:spPr>
          <a:xfrm>
            <a:off x="1238250" y="533400"/>
            <a:ext cx="381000" cy="381000"/>
          </a:xfrm>
          <a:prstGeom prst="roundRect">
            <a:avLst>
              <a:gd name="adj" fmla="val 25000"/>
            </a:avLst>
          </a:prstGeom>
          <a:solidFill>
            <a:srgbClr val="20A39E"/>
          </a:solidFill>
          <a:ln/>
          <a:effectLst>
            <a:outerShdw blurRad="152400" dist="57150" dir="5400000" algn="bl" rotWithShape="0">
              <a:srgbClr val="20A39E">
                <a:alpha val="45000"/>
              </a:srgbClr>
            </a:outerShdw>
          </a:effectLst>
        </p:spPr>
        <p:txBody>
          <a:bodyPr/>
          <a:lstStyle/>
          <a:p>
            <a:endParaRPr lang="en-AE"/>
          </a:p>
        </p:txBody>
      </p:sp>
      <p:sp>
        <p:nvSpPr>
          <p:cNvPr id="6" name="Text 4"/>
          <p:cNvSpPr/>
          <p:nvPr/>
        </p:nvSpPr>
        <p:spPr>
          <a:xfrm>
            <a:off x="1196340" y="476250"/>
            <a:ext cx="457200" cy="419100"/>
          </a:xfrm>
          <a:prstGeom prst="rect">
            <a:avLst/>
          </a:prstGeom>
          <a:noFill/>
          <a:ln/>
        </p:spPr>
        <p:txBody>
          <a:bodyPr wrap="square" lIns="25400" tIns="25400" rIns="25400" bIns="25400" rtlCol="0" anchor="ctr">
            <a:normAutofit/>
          </a:bodyPr>
          <a:lstStyle/>
          <a:p>
            <a:pPr marL="0" indent="0" algn="ctr">
              <a:lnSpc>
                <a:spcPct val="150000"/>
              </a:lnSpc>
              <a:buNone/>
            </a:pPr>
            <a:r>
              <a:rPr lang="en-US" sz="1800" b="1" kern="0" spc="-39" dirty="0">
                <a:solidFill>
                  <a:srgbClr val="FFFFFF"/>
                </a:solidFill>
                <a:latin typeface="Arial" pitchFamily="34" charset="0"/>
                <a:ea typeface="Arial" pitchFamily="34" charset="-122"/>
                <a:cs typeface="Arial" pitchFamily="34" charset="-120"/>
              </a:rPr>
              <a:t>W</a:t>
            </a:r>
            <a:endParaRPr lang="en-US" sz="1800" dirty="0"/>
          </a:p>
        </p:txBody>
      </p:sp>
      <p:sp>
        <p:nvSpPr>
          <p:cNvPr id="7" name="Text 5"/>
          <p:cNvSpPr/>
          <p:nvPr/>
        </p:nvSpPr>
        <p:spPr>
          <a:xfrm>
            <a:off x="1752600" y="538163"/>
            <a:ext cx="983456" cy="409575"/>
          </a:xfrm>
          <a:prstGeom prst="rect">
            <a:avLst/>
          </a:prstGeom>
          <a:noFill/>
          <a:ln/>
        </p:spPr>
        <p:txBody>
          <a:bodyPr wrap="square" lIns="25400" tIns="25400" rIns="25400" bIns="25400" rtlCol="0" anchor="t">
            <a:normAutofit fontScale="92500" lnSpcReduction="10000"/>
          </a:bodyPr>
          <a:lstStyle/>
          <a:p>
            <a:pPr marL="0" indent="0" algn="l">
              <a:lnSpc>
                <a:spcPct val="150000"/>
              </a:lnSpc>
              <a:buNone/>
            </a:pPr>
            <a:r>
              <a:rPr lang="en-US" sz="1950" b="1" kern="0" spc="-39" dirty="0">
                <a:solidFill>
                  <a:srgbClr val="0F1416"/>
                </a:solidFill>
                <a:latin typeface="Arial" pitchFamily="34" charset="0"/>
                <a:ea typeface="Arial" pitchFamily="34" charset="-122"/>
                <a:cs typeface="Arial" pitchFamily="34" charset="-120"/>
              </a:rPr>
              <a:t>W.Brain</a:t>
            </a:r>
            <a:endParaRPr lang="en-US" sz="1950" dirty="0"/>
          </a:p>
        </p:txBody>
      </p:sp>
      <p:sp>
        <p:nvSpPr>
          <p:cNvPr id="8" name="Text 6"/>
          <p:cNvSpPr/>
          <p:nvPr/>
        </p:nvSpPr>
        <p:spPr>
          <a:xfrm>
            <a:off x="2793206" y="552450"/>
            <a:ext cx="1423987" cy="381000"/>
          </a:xfrm>
          <a:prstGeom prst="rect">
            <a:avLst/>
          </a:prstGeom>
          <a:noFill/>
          <a:ln/>
        </p:spPr>
        <p:txBody>
          <a:bodyPr wrap="square" lIns="25400" tIns="25400" rIns="25400" bIns="25400" rtlCol="0" anchor="t">
            <a:normAutofit fontScale="92500" lnSpcReduction="10000"/>
          </a:bodyPr>
          <a:lstStyle/>
          <a:p>
            <a:pPr marL="0" indent="0" algn="l">
              <a:lnSpc>
                <a:spcPct val="150000"/>
              </a:lnSpc>
              <a:buNone/>
            </a:pPr>
            <a:r>
              <a:rPr lang="en-US" sz="1800" dirty="0">
                <a:solidFill>
                  <a:srgbClr val="6D7A78"/>
                </a:solidFill>
                <a:latin typeface="Arial" pitchFamily="34" charset="0"/>
                <a:ea typeface="Arial" pitchFamily="34" charset="-122"/>
                <a:cs typeface="Arial" pitchFamily="34" charset="-120"/>
              </a:rPr>
              <a:t>/ by Wayanjo</a:t>
            </a:r>
            <a:endParaRPr lang="en-US" sz="1800" dirty="0"/>
          </a:p>
        </p:txBody>
      </p:sp>
      <p:sp>
        <p:nvSpPr>
          <p:cNvPr id="10" name="Shape 8"/>
          <p:cNvSpPr/>
          <p:nvPr/>
        </p:nvSpPr>
        <p:spPr>
          <a:xfrm>
            <a:off x="1238250" y="2436614"/>
            <a:ext cx="95250" cy="95250"/>
          </a:xfrm>
          <a:prstGeom prst="ellipse">
            <a:avLst/>
          </a:prstGeom>
          <a:solidFill>
            <a:srgbClr val="20A39E"/>
          </a:solidFill>
          <a:ln/>
          <a:effectLst>
            <a:outerShdw blurRad="101600" dist="50800" dir="16200000" algn="bl" rotWithShape="0">
              <a:srgbClr val="20A39E">
                <a:alpha val="10600"/>
              </a:srgbClr>
            </a:outerShdw>
          </a:effectLst>
        </p:spPr>
        <p:txBody>
          <a:bodyPr/>
          <a:lstStyle/>
          <a:p>
            <a:endParaRPr lang="en-AE"/>
          </a:p>
        </p:txBody>
      </p:sp>
      <p:sp>
        <p:nvSpPr>
          <p:cNvPr id="11" name="Text 9"/>
          <p:cNvSpPr/>
          <p:nvPr/>
        </p:nvSpPr>
        <p:spPr>
          <a:xfrm>
            <a:off x="1466850" y="2341364"/>
            <a:ext cx="8658140" cy="314325"/>
          </a:xfrm>
          <a:prstGeom prst="rect">
            <a:avLst/>
          </a:prstGeom>
          <a:noFill/>
          <a:ln/>
        </p:spPr>
        <p:txBody>
          <a:bodyPr wrap="square" lIns="0" tIns="0" rIns="0" bIns="0" rtlCol="0" anchor="t">
            <a:normAutofit fontScale="92500" lnSpcReduction="20000"/>
          </a:bodyPr>
          <a:lstStyle/>
          <a:p>
            <a:pPr marL="0" indent="0" algn="l">
              <a:lnSpc>
                <a:spcPct val="150000"/>
              </a:lnSpc>
              <a:buNone/>
            </a:pPr>
            <a:r>
              <a:rPr lang="en-US" sz="1800" b="1" kern="0" spc="252" dirty="0">
                <a:solidFill>
                  <a:srgbClr val="006A66"/>
                </a:solidFill>
                <a:latin typeface="Arial" pitchFamily="34" charset="0"/>
                <a:ea typeface="Arial" pitchFamily="34" charset="-122"/>
                <a:cs typeface="Arial" pitchFamily="34" charset="-120"/>
              </a:rPr>
              <a:t>PRIVATE AI EXECUTION LAYER FOR REGULATED INDUSTRIES</a:t>
            </a:r>
            <a:endParaRPr lang="en-US" sz="1800" dirty="0"/>
          </a:p>
        </p:txBody>
      </p:sp>
      <p:sp>
        <p:nvSpPr>
          <p:cNvPr id="12" name="Text 10"/>
          <p:cNvSpPr/>
          <p:nvPr/>
        </p:nvSpPr>
        <p:spPr>
          <a:xfrm>
            <a:off x="1238250" y="2960489"/>
            <a:ext cx="15697200" cy="5051822"/>
          </a:xfrm>
          <a:prstGeom prst="rect">
            <a:avLst/>
          </a:prstGeom>
          <a:noFill/>
          <a:ln/>
        </p:spPr>
        <p:txBody>
          <a:bodyPr wrap="square" lIns="25400" tIns="25400" rIns="25400" bIns="25400" rtlCol="0" anchor="t">
            <a:normAutofit fontScale="92500"/>
          </a:bodyPr>
          <a:lstStyle/>
          <a:p>
            <a:pPr marL="0" indent="0" algn="l">
              <a:lnSpc>
                <a:spcPct val="94000"/>
              </a:lnSpc>
              <a:buNone/>
            </a:pPr>
            <a:r>
              <a:rPr lang="en-US" sz="10500" b="1" kern="0" spc="-525" dirty="0">
                <a:solidFill>
                  <a:srgbClr val="0F1416"/>
                </a:solidFill>
                <a:latin typeface="Arial" pitchFamily="34" charset="0"/>
                <a:ea typeface="Arial" pitchFamily="34" charset="-122"/>
                <a:cs typeface="Arial" pitchFamily="34" charset="-120"/>
              </a:rPr>
              <a:t>We build the </a:t>
            </a:r>
            <a:r>
              <a:rPr lang="en-US" sz="10500" b="1" kern="0" spc="-525" dirty="0">
                <a:solidFill>
                  <a:srgbClr val="006A66"/>
                </a:solidFill>
                <a:latin typeface="Arial" pitchFamily="34" charset="0"/>
                <a:ea typeface="Arial" pitchFamily="34" charset="-122"/>
                <a:cs typeface="Arial" pitchFamily="34" charset="-120"/>
              </a:rPr>
              <a:t>data + execution layer </a:t>
            </a:r>
            <a:r>
              <a:rPr lang="en-US" sz="10500" b="1" kern="0" spc="-525" dirty="0">
                <a:solidFill>
                  <a:srgbClr val="0F1416"/>
                </a:solidFill>
                <a:latin typeface="Arial" pitchFamily="34" charset="0"/>
                <a:ea typeface="Arial" pitchFamily="34" charset="-122"/>
                <a:cs typeface="Arial" pitchFamily="34" charset="-120"/>
              </a:rPr>
              <a:t>AI needs to actually work inside a business</a:t>
            </a:r>
            <a:endParaRPr lang="en-US" sz="10500" dirty="0"/>
          </a:p>
        </p:txBody>
      </p:sp>
      <p:sp>
        <p:nvSpPr>
          <p:cNvPr id="13" name="Text 11"/>
          <p:cNvSpPr/>
          <p:nvPr/>
        </p:nvSpPr>
        <p:spPr>
          <a:xfrm>
            <a:off x="1238250" y="9410700"/>
            <a:ext cx="9069425" cy="381000"/>
          </a:xfrm>
          <a:prstGeom prst="rect">
            <a:avLst/>
          </a:prstGeom>
          <a:noFill/>
          <a:ln/>
        </p:spPr>
        <p:txBody>
          <a:bodyPr wrap="square" lIns="25400" tIns="25400" rIns="25400" bIns="25400" rtlCol="0" anchor="t">
            <a:normAutofit fontScale="92500" lnSpcReduction="10000"/>
          </a:bodyPr>
          <a:lstStyle/>
          <a:p>
            <a:pPr marL="0" indent="0" algn="l">
              <a:lnSpc>
                <a:spcPct val="150000"/>
              </a:lnSpc>
              <a:buNone/>
            </a:pPr>
            <a:r>
              <a:rPr lang="en-US" sz="1800" kern="0" spc="108" dirty="0">
                <a:solidFill>
                  <a:srgbClr val="6D7A78"/>
                </a:solidFill>
                <a:latin typeface="Arial" pitchFamily="34" charset="0"/>
                <a:ea typeface="Arial" pitchFamily="34" charset="-122"/>
                <a:cs typeface="Arial" pitchFamily="34" charset="-120"/>
              </a:rPr>
              <a:t>Arthur Kerimov · Maxim Vasyliev · Mikhail Tugarev · team@wayanjo.com</a:t>
            </a:r>
            <a:endParaRPr lang="en-US" sz="1800" dirty="0"/>
          </a:p>
        </p:txBody>
      </p:sp>
      <p:sp>
        <p:nvSpPr>
          <p:cNvPr id="14" name="Text 12"/>
          <p:cNvSpPr/>
          <p:nvPr/>
        </p:nvSpPr>
        <p:spPr>
          <a:xfrm>
            <a:off x="15686484" y="9410700"/>
            <a:ext cx="1439466" cy="381000"/>
          </a:xfrm>
          <a:prstGeom prst="rect">
            <a:avLst/>
          </a:prstGeom>
          <a:noFill/>
          <a:ln/>
        </p:spPr>
        <p:txBody>
          <a:bodyPr wrap="square" lIns="25400" tIns="25400" rIns="25400" bIns="25400" rtlCol="0" anchor="t">
            <a:normAutofit fontScale="92500" lnSpcReduction="10000"/>
          </a:bodyPr>
          <a:lstStyle/>
          <a:p>
            <a:pPr marL="0" indent="0" algn="l">
              <a:lnSpc>
                <a:spcPct val="150000"/>
              </a:lnSpc>
              <a:buNone/>
            </a:pPr>
            <a:r>
              <a:rPr lang="en-US" sz="1800" kern="0" spc="108" dirty="0">
                <a:solidFill>
                  <a:srgbClr val="6D7A78"/>
                </a:solidFill>
                <a:latin typeface="Arial" pitchFamily="34" charset="0"/>
                <a:ea typeface="Arial" pitchFamily="34" charset="-122"/>
                <a:cs typeface="Arial" pitchFamily="34" charset="-120"/>
              </a:rPr>
              <a:t>Dubai, UAE</a:t>
            </a:r>
            <a:endParaRPr lang="en-US" sz="18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0" y="0"/>
            <a:ext cx="18288000" cy="10287000"/>
          </a:xfrm>
          <a:prstGeom prst="rect">
            <a:avLst/>
          </a:prstGeom>
          <a:solidFill>
            <a:srgbClr val="F7F9FB"/>
          </a:solidFill>
          <a:ln/>
        </p:spPr>
        <p:txBody>
          <a:bodyPr/>
          <a:lstStyle/>
          <a:p>
            <a:endParaRPr lang="en-AE"/>
          </a:p>
        </p:txBody>
      </p:sp>
      <p:sp>
        <p:nvSpPr>
          <p:cNvPr id="5" name="Shape 3"/>
          <p:cNvSpPr/>
          <p:nvPr/>
        </p:nvSpPr>
        <p:spPr>
          <a:xfrm>
            <a:off x="1238250" y="1076325"/>
            <a:ext cx="95250" cy="95250"/>
          </a:xfrm>
          <a:prstGeom prst="ellipse">
            <a:avLst/>
          </a:prstGeom>
          <a:solidFill>
            <a:srgbClr val="20A39E"/>
          </a:solidFill>
          <a:ln/>
          <a:effectLst>
            <a:outerShdw blurRad="101600" dist="50800" dir="16200000" algn="bl" rotWithShape="0">
              <a:srgbClr val="20A39E">
                <a:alpha val="18000"/>
              </a:srgbClr>
            </a:outerShdw>
          </a:effectLst>
        </p:spPr>
        <p:txBody>
          <a:bodyPr/>
          <a:lstStyle/>
          <a:p>
            <a:endParaRPr lang="en-AE"/>
          </a:p>
        </p:txBody>
      </p:sp>
      <p:sp>
        <p:nvSpPr>
          <p:cNvPr id="6" name="Text 4"/>
          <p:cNvSpPr/>
          <p:nvPr/>
        </p:nvSpPr>
        <p:spPr>
          <a:xfrm>
            <a:off x="1466850" y="981075"/>
            <a:ext cx="3644234" cy="314325"/>
          </a:xfrm>
          <a:prstGeom prst="rect">
            <a:avLst/>
          </a:prstGeom>
          <a:noFill/>
          <a:ln/>
        </p:spPr>
        <p:txBody>
          <a:bodyPr wrap="square" lIns="0" tIns="0" rIns="0" bIns="0" rtlCol="0" anchor="t">
            <a:normAutofit fontScale="92500" lnSpcReduction="20000"/>
          </a:bodyPr>
          <a:lstStyle/>
          <a:p>
            <a:pPr marL="0" indent="0" algn="l">
              <a:lnSpc>
                <a:spcPct val="150000"/>
              </a:lnSpc>
              <a:buNone/>
            </a:pPr>
            <a:r>
              <a:rPr lang="en-US" sz="1800" b="1" kern="0" spc="252" dirty="0">
                <a:solidFill>
                  <a:srgbClr val="006A66"/>
                </a:solidFill>
                <a:latin typeface="Arial" pitchFamily="34" charset="0"/>
                <a:ea typeface="Arial" pitchFamily="34" charset="-122"/>
                <a:cs typeface="Arial" pitchFamily="34" charset="-120"/>
              </a:rPr>
              <a:t>WHAT COULD GO WRONG</a:t>
            </a:r>
            <a:endParaRPr lang="en-US" sz="1800" dirty="0"/>
          </a:p>
        </p:txBody>
      </p:sp>
      <p:sp>
        <p:nvSpPr>
          <p:cNvPr id="7" name="Text 5"/>
          <p:cNvSpPr/>
          <p:nvPr/>
        </p:nvSpPr>
        <p:spPr>
          <a:xfrm>
            <a:off x="1238250" y="1600200"/>
            <a:ext cx="16285845" cy="1747838"/>
          </a:xfrm>
          <a:prstGeom prst="rect">
            <a:avLst/>
          </a:prstGeom>
          <a:noFill/>
          <a:ln/>
        </p:spPr>
        <p:txBody>
          <a:bodyPr wrap="square" lIns="25400" tIns="25400" rIns="25400" bIns="25400" rtlCol="0" anchor="t">
            <a:normAutofit fontScale="92500" lnSpcReduction="20000"/>
          </a:bodyPr>
          <a:lstStyle/>
          <a:p>
            <a:pPr marL="0" indent="0" algn="l">
              <a:lnSpc>
                <a:spcPct val="102000"/>
              </a:lnSpc>
              <a:buNone/>
            </a:pPr>
            <a:r>
              <a:rPr lang="en-US" sz="6600" b="1" kern="0" spc="-264" dirty="0">
                <a:solidFill>
                  <a:srgbClr val="0F1416"/>
                </a:solidFill>
                <a:latin typeface="Arial" pitchFamily="34" charset="0"/>
                <a:ea typeface="Arial" pitchFamily="34" charset="-122"/>
                <a:cs typeface="Arial" pitchFamily="34" charset="-120"/>
              </a:rPr>
              <a:t>Three honest risks</a:t>
            </a:r>
          </a:p>
          <a:p>
            <a:pPr marL="0" indent="0" algn="l">
              <a:lnSpc>
                <a:spcPct val="102000"/>
              </a:lnSpc>
              <a:buNone/>
            </a:pPr>
            <a:r>
              <a:rPr lang="en-US" sz="6600" b="1" kern="0" spc="-264" dirty="0">
                <a:solidFill>
                  <a:srgbClr val="006A66"/>
                </a:solidFill>
                <a:latin typeface="Arial" pitchFamily="34" charset="0"/>
                <a:ea typeface="Arial" pitchFamily="34" charset="-122"/>
                <a:cs typeface="Arial" pitchFamily="34" charset="-120"/>
              </a:rPr>
              <a:t>Three honest answers</a:t>
            </a:r>
            <a:endParaRPr lang="en-US" sz="6600" dirty="0"/>
          </a:p>
        </p:txBody>
      </p:sp>
      <p:sp>
        <p:nvSpPr>
          <p:cNvPr id="8" name="Shape 6"/>
          <p:cNvSpPr/>
          <p:nvPr/>
        </p:nvSpPr>
        <p:spPr>
          <a:xfrm>
            <a:off x="1238250" y="5603081"/>
            <a:ext cx="15811500" cy="9525"/>
          </a:xfrm>
          <a:prstGeom prst="rect">
            <a:avLst/>
          </a:prstGeom>
          <a:solidFill>
            <a:srgbClr val="E2E8F0"/>
          </a:solidFill>
          <a:ln/>
        </p:spPr>
        <p:txBody>
          <a:bodyPr/>
          <a:lstStyle/>
          <a:p>
            <a:endParaRPr lang="en-AE"/>
          </a:p>
        </p:txBody>
      </p:sp>
      <p:sp>
        <p:nvSpPr>
          <p:cNvPr id="9" name="Text 7"/>
          <p:cNvSpPr/>
          <p:nvPr/>
        </p:nvSpPr>
        <p:spPr>
          <a:xfrm>
            <a:off x="1238250" y="4183856"/>
            <a:ext cx="4709160" cy="381000"/>
          </a:xfrm>
          <a:prstGeom prst="rect">
            <a:avLst/>
          </a:prstGeom>
          <a:noFill/>
          <a:ln/>
        </p:spPr>
        <p:txBody>
          <a:bodyPr wrap="square" lIns="25400" tIns="25400" rIns="25400" bIns="25400" rtlCol="0" anchor="t">
            <a:normAutofit fontScale="92500" lnSpcReduction="10000"/>
          </a:bodyPr>
          <a:lstStyle/>
          <a:p>
            <a:pPr marL="0" indent="0" algn="l">
              <a:lnSpc>
                <a:spcPct val="150000"/>
              </a:lnSpc>
              <a:buNone/>
            </a:pPr>
            <a:r>
              <a:rPr lang="en-US" sz="1800" b="1" kern="0" spc="252" dirty="0">
                <a:solidFill>
                  <a:srgbClr val="6D7A78"/>
                </a:solidFill>
                <a:latin typeface="Arial" pitchFamily="34" charset="0"/>
                <a:ea typeface="Arial" pitchFamily="34" charset="-122"/>
                <a:cs typeface="Arial" pitchFamily="34" charset="-120"/>
              </a:rPr>
              <a:t>RISK 01 · BIG TECH</a:t>
            </a:r>
            <a:endParaRPr lang="en-US" sz="1800" dirty="0"/>
          </a:p>
        </p:txBody>
      </p:sp>
      <p:sp>
        <p:nvSpPr>
          <p:cNvPr id="10" name="Text 8"/>
          <p:cNvSpPr/>
          <p:nvPr/>
        </p:nvSpPr>
        <p:spPr>
          <a:xfrm>
            <a:off x="1238250" y="4641056"/>
            <a:ext cx="4709160" cy="695325"/>
          </a:xfrm>
          <a:prstGeom prst="rect">
            <a:avLst/>
          </a:prstGeom>
          <a:noFill/>
          <a:ln/>
        </p:spPr>
        <p:txBody>
          <a:bodyPr wrap="square" lIns="25400" tIns="25400" rIns="25400" bIns="25400" rtlCol="0" anchor="t">
            <a:normAutofit fontScale="92500" lnSpcReduction="20000"/>
          </a:bodyPr>
          <a:lstStyle/>
          <a:p>
            <a:pPr marL="0" indent="0" algn="l">
              <a:lnSpc>
                <a:spcPct val="115000"/>
              </a:lnSpc>
              <a:buNone/>
            </a:pPr>
            <a:r>
              <a:rPr lang="en-US" sz="2250" b="1" kern="0" spc="-45" dirty="0">
                <a:solidFill>
                  <a:srgbClr val="0F1416"/>
                </a:solidFill>
                <a:latin typeface="Arial" pitchFamily="34" charset="0"/>
                <a:ea typeface="Arial" pitchFamily="34" charset="-122"/>
                <a:cs typeface="Arial" pitchFamily="34" charset="-120"/>
              </a:rPr>
              <a:t>"OpenAI, Microsoft, or Anthropic ship this themselves."</a:t>
            </a:r>
            <a:endParaRPr lang="en-US" sz="2250" dirty="0"/>
          </a:p>
        </p:txBody>
      </p:sp>
      <p:sp>
        <p:nvSpPr>
          <p:cNvPr id="11" name="Text 9"/>
          <p:cNvSpPr/>
          <p:nvPr/>
        </p:nvSpPr>
        <p:spPr>
          <a:xfrm>
            <a:off x="6115050" y="4183856"/>
            <a:ext cx="11262741" cy="1066800"/>
          </a:xfrm>
          <a:prstGeom prst="rect">
            <a:avLst/>
          </a:prstGeom>
          <a:noFill/>
          <a:ln/>
        </p:spPr>
        <p:txBody>
          <a:bodyPr wrap="square" lIns="25400" tIns="25400" rIns="25400" bIns="25400" rtlCol="0" anchor="t">
            <a:normAutofit fontScale="92500" lnSpcReduction="20000"/>
          </a:bodyPr>
          <a:lstStyle/>
          <a:p>
            <a:pPr marL="0" indent="0" algn="l">
              <a:lnSpc>
                <a:spcPct val="150000"/>
              </a:lnSpc>
              <a:buNone/>
            </a:pPr>
            <a:r>
              <a:rPr lang="en-US" sz="1800" b="1" kern="0" spc="-21" dirty="0">
                <a:solidFill>
                  <a:srgbClr val="006A66"/>
                </a:solidFill>
                <a:latin typeface="Arial" pitchFamily="34" charset="0"/>
                <a:ea typeface="Arial" pitchFamily="34" charset="-122"/>
                <a:cs typeface="Arial" pitchFamily="34" charset="-120"/>
              </a:rPr>
              <a:t>They will for the generic, horizontal case. </a:t>
            </a:r>
            <a:r>
              <a:rPr lang="en-US" sz="1800" kern="0" spc="-21" dirty="0">
                <a:solidFill>
                  <a:srgbClr val="3D4948"/>
                </a:solidFill>
                <a:latin typeface="Arial" pitchFamily="34" charset="0"/>
                <a:ea typeface="Arial" pitchFamily="34" charset="-122"/>
                <a:cs typeface="Arial" pitchFamily="34" charset="-120"/>
              </a:rPr>
              <a:t>They will not deploy inside a defense contractor's air-gapped cloud, write industry-specific workflows, or sign a sovereignty clause. That entire segment is structurally off-limits to them. It's exactly where we play.</a:t>
            </a:r>
            <a:endParaRPr lang="en-US" sz="1800" dirty="0"/>
          </a:p>
        </p:txBody>
      </p:sp>
      <p:sp>
        <p:nvSpPr>
          <p:cNvPr id="12" name="Shape 10"/>
          <p:cNvSpPr/>
          <p:nvPr/>
        </p:nvSpPr>
        <p:spPr>
          <a:xfrm>
            <a:off x="1238250" y="7336631"/>
            <a:ext cx="15811500" cy="9525"/>
          </a:xfrm>
          <a:prstGeom prst="rect">
            <a:avLst/>
          </a:prstGeom>
          <a:solidFill>
            <a:srgbClr val="E2E8F0"/>
          </a:solidFill>
          <a:ln/>
        </p:spPr>
        <p:txBody>
          <a:bodyPr/>
          <a:lstStyle/>
          <a:p>
            <a:endParaRPr lang="en-AE"/>
          </a:p>
        </p:txBody>
      </p:sp>
      <p:sp>
        <p:nvSpPr>
          <p:cNvPr id="13" name="Text 11"/>
          <p:cNvSpPr/>
          <p:nvPr/>
        </p:nvSpPr>
        <p:spPr>
          <a:xfrm>
            <a:off x="1238250" y="5917406"/>
            <a:ext cx="4709160" cy="381000"/>
          </a:xfrm>
          <a:prstGeom prst="rect">
            <a:avLst/>
          </a:prstGeom>
          <a:noFill/>
          <a:ln/>
        </p:spPr>
        <p:txBody>
          <a:bodyPr wrap="square" lIns="25400" tIns="25400" rIns="25400" bIns="25400" rtlCol="0" anchor="t">
            <a:normAutofit fontScale="92500" lnSpcReduction="10000"/>
          </a:bodyPr>
          <a:lstStyle/>
          <a:p>
            <a:pPr marL="0" indent="0" algn="l">
              <a:lnSpc>
                <a:spcPct val="150000"/>
              </a:lnSpc>
              <a:buNone/>
            </a:pPr>
            <a:r>
              <a:rPr lang="en-US" sz="1800" b="1" kern="0" spc="252" dirty="0">
                <a:solidFill>
                  <a:srgbClr val="6D7A78"/>
                </a:solidFill>
                <a:latin typeface="Arial" pitchFamily="34" charset="0"/>
                <a:ea typeface="Arial" pitchFamily="34" charset="-122"/>
                <a:cs typeface="Arial" pitchFamily="34" charset="-120"/>
              </a:rPr>
              <a:t>RISK 02 · CONSULTING TRAP</a:t>
            </a:r>
            <a:endParaRPr lang="en-US" sz="1800" dirty="0"/>
          </a:p>
        </p:txBody>
      </p:sp>
      <p:sp>
        <p:nvSpPr>
          <p:cNvPr id="14" name="Text 12"/>
          <p:cNvSpPr/>
          <p:nvPr/>
        </p:nvSpPr>
        <p:spPr>
          <a:xfrm>
            <a:off x="1238250" y="6374606"/>
            <a:ext cx="4709160" cy="695325"/>
          </a:xfrm>
          <a:prstGeom prst="rect">
            <a:avLst/>
          </a:prstGeom>
          <a:noFill/>
          <a:ln/>
        </p:spPr>
        <p:txBody>
          <a:bodyPr wrap="square" lIns="25400" tIns="25400" rIns="25400" bIns="25400" rtlCol="0" anchor="t">
            <a:normAutofit fontScale="92500" lnSpcReduction="20000"/>
          </a:bodyPr>
          <a:lstStyle/>
          <a:p>
            <a:pPr marL="0" indent="0" algn="l">
              <a:lnSpc>
                <a:spcPct val="115000"/>
              </a:lnSpc>
              <a:buNone/>
            </a:pPr>
            <a:r>
              <a:rPr lang="en-US" sz="2250" b="1" kern="0" spc="-45" dirty="0">
                <a:solidFill>
                  <a:srgbClr val="0F1416"/>
                </a:solidFill>
                <a:latin typeface="Arial" pitchFamily="34" charset="0"/>
                <a:ea typeface="Arial" pitchFamily="34" charset="-122"/>
                <a:cs typeface="Arial" pitchFamily="34" charset="-120"/>
              </a:rPr>
              <a:t>"You'll get stuck as an AI consultancy forever."</a:t>
            </a:r>
            <a:endParaRPr lang="en-US" sz="2250" dirty="0"/>
          </a:p>
        </p:txBody>
      </p:sp>
      <p:sp>
        <p:nvSpPr>
          <p:cNvPr id="15" name="Text 13"/>
          <p:cNvSpPr/>
          <p:nvPr/>
        </p:nvSpPr>
        <p:spPr>
          <a:xfrm>
            <a:off x="6115050" y="5917406"/>
            <a:ext cx="11262741" cy="1066800"/>
          </a:xfrm>
          <a:prstGeom prst="rect">
            <a:avLst/>
          </a:prstGeom>
          <a:noFill/>
          <a:ln/>
        </p:spPr>
        <p:txBody>
          <a:bodyPr wrap="square" lIns="25400" tIns="25400" rIns="25400" bIns="25400" rtlCol="0" anchor="t">
            <a:normAutofit/>
          </a:bodyPr>
          <a:lstStyle/>
          <a:p>
            <a:pPr marL="0" indent="0" algn="l">
              <a:lnSpc>
                <a:spcPct val="150000"/>
              </a:lnSpc>
              <a:buNone/>
            </a:pPr>
            <a:r>
              <a:rPr lang="en-US" sz="1800" b="1" kern="0" spc="-21" dirty="0">
                <a:solidFill>
                  <a:srgbClr val="006A66"/>
                </a:solidFill>
                <a:latin typeface="Arial" pitchFamily="34" charset="0"/>
                <a:ea typeface="Arial" pitchFamily="34" charset="-122"/>
                <a:cs typeface="Arial" pitchFamily="34" charset="-120"/>
              </a:rPr>
              <a:t>Each custom build deliberately hardens one reusable piece </a:t>
            </a:r>
            <a:r>
              <a:rPr lang="en-US" sz="1800" kern="0" spc="-21" dirty="0">
                <a:solidFill>
                  <a:srgbClr val="3D4948"/>
                </a:solidFill>
                <a:latin typeface="Arial" pitchFamily="34" charset="0"/>
                <a:ea typeface="Arial" pitchFamily="34" charset="-122"/>
                <a:cs typeface="Arial" pitchFamily="34" charset="-120"/>
              </a:rPr>
              <a:t>of the platform capture, structure, execution, audit. Two deployments in, the platform layer already shows up. We are productizing, not just shipping bespoke.</a:t>
            </a:r>
            <a:endParaRPr lang="en-US" sz="1800" dirty="0"/>
          </a:p>
        </p:txBody>
      </p:sp>
      <p:sp>
        <p:nvSpPr>
          <p:cNvPr id="16" name="Text 14"/>
          <p:cNvSpPr/>
          <p:nvPr/>
        </p:nvSpPr>
        <p:spPr>
          <a:xfrm>
            <a:off x="1238250" y="7650956"/>
            <a:ext cx="4709160" cy="381000"/>
          </a:xfrm>
          <a:prstGeom prst="rect">
            <a:avLst/>
          </a:prstGeom>
          <a:noFill/>
          <a:ln/>
        </p:spPr>
        <p:txBody>
          <a:bodyPr wrap="square" lIns="25400" tIns="25400" rIns="25400" bIns="25400" rtlCol="0" anchor="t">
            <a:normAutofit fontScale="92500" lnSpcReduction="10000"/>
          </a:bodyPr>
          <a:lstStyle/>
          <a:p>
            <a:pPr marL="0" indent="0" algn="l">
              <a:lnSpc>
                <a:spcPct val="150000"/>
              </a:lnSpc>
              <a:buNone/>
            </a:pPr>
            <a:r>
              <a:rPr lang="en-US" sz="1800" b="1" kern="0" spc="252" dirty="0">
                <a:solidFill>
                  <a:srgbClr val="6D7A78"/>
                </a:solidFill>
                <a:latin typeface="Arial" pitchFamily="34" charset="0"/>
                <a:ea typeface="Arial" pitchFamily="34" charset="-122"/>
                <a:cs typeface="Arial" pitchFamily="34" charset="-120"/>
              </a:rPr>
              <a:t>RISK 03 · ENTERPRISE SALES</a:t>
            </a:r>
            <a:endParaRPr lang="en-US" sz="1800" dirty="0"/>
          </a:p>
        </p:txBody>
      </p:sp>
      <p:sp>
        <p:nvSpPr>
          <p:cNvPr id="17" name="Text 15"/>
          <p:cNvSpPr/>
          <p:nvPr/>
        </p:nvSpPr>
        <p:spPr>
          <a:xfrm>
            <a:off x="1238250" y="8108156"/>
            <a:ext cx="4709160" cy="695325"/>
          </a:xfrm>
          <a:prstGeom prst="rect">
            <a:avLst/>
          </a:prstGeom>
          <a:noFill/>
          <a:ln/>
        </p:spPr>
        <p:txBody>
          <a:bodyPr wrap="square" lIns="25400" tIns="25400" rIns="25400" bIns="25400" rtlCol="0" anchor="t">
            <a:normAutofit fontScale="92500" lnSpcReduction="20000"/>
          </a:bodyPr>
          <a:lstStyle/>
          <a:p>
            <a:pPr marL="0" indent="0" algn="l">
              <a:lnSpc>
                <a:spcPct val="115000"/>
              </a:lnSpc>
              <a:buNone/>
            </a:pPr>
            <a:r>
              <a:rPr lang="en-US" sz="2250" b="1" kern="0" spc="-45" dirty="0">
                <a:solidFill>
                  <a:srgbClr val="0F1416"/>
                </a:solidFill>
                <a:latin typeface="Arial" pitchFamily="34" charset="0"/>
                <a:ea typeface="Arial" pitchFamily="34" charset="-122"/>
                <a:cs typeface="Arial" pitchFamily="34" charset="-120"/>
              </a:rPr>
              <a:t>"Regulated industries take 12 months to close."</a:t>
            </a:r>
            <a:endParaRPr lang="en-US" sz="2250" dirty="0"/>
          </a:p>
        </p:txBody>
      </p:sp>
      <p:sp>
        <p:nvSpPr>
          <p:cNvPr id="18" name="Text 16"/>
          <p:cNvSpPr/>
          <p:nvPr/>
        </p:nvSpPr>
        <p:spPr>
          <a:xfrm>
            <a:off x="6115050" y="7650956"/>
            <a:ext cx="11262741" cy="1066800"/>
          </a:xfrm>
          <a:prstGeom prst="rect">
            <a:avLst/>
          </a:prstGeom>
          <a:noFill/>
          <a:ln/>
        </p:spPr>
        <p:txBody>
          <a:bodyPr wrap="square" lIns="25400" tIns="25400" rIns="25400" bIns="25400" rtlCol="0" anchor="t">
            <a:normAutofit fontScale="92500" lnSpcReduction="20000"/>
          </a:bodyPr>
          <a:lstStyle/>
          <a:p>
            <a:pPr marL="0" indent="0" algn="l">
              <a:lnSpc>
                <a:spcPct val="150000"/>
              </a:lnSpc>
              <a:buNone/>
            </a:pPr>
            <a:r>
              <a:rPr lang="en-US" sz="1800" b="1" kern="0" spc="-21" dirty="0">
                <a:solidFill>
                  <a:srgbClr val="006A66"/>
                </a:solidFill>
                <a:latin typeface="Arial" pitchFamily="34" charset="0"/>
                <a:ea typeface="Arial" pitchFamily="34" charset="-122"/>
                <a:cs typeface="Arial" pitchFamily="34" charset="-120"/>
              </a:rPr>
              <a:t>We don't sell to F500 yet. </a:t>
            </a:r>
            <a:r>
              <a:rPr lang="en-US" sz="1800" kern="0" spc="-21" dirty="0">
                <a:solidFill>
                  <a:srgbClr val="3D4948"/>
                </a:solidFill>
                <a:latin typeface="Arial" pitchFamily="34" charset="0"/>
                <a:ea typeface="Arial" pitchFamily="34" charset="-122"/>
                <a:cs typeface="Arial" pitchFamily="34" charset="-120"/>
              </a:rPr>
              <a:t>We sell to AI-forward operators inside regulated orgs procurement leads, engineering directors, compliance officers where the cycle is 4-8 weeks and the budget already exists. We move upmarket only after the template is locked.</a:t>
            </a:r>
            <a:endParaRPr lang="en-US" sz="18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FFFFFF"/>
        </a:solidFill>
        <a:effectLst/>
      </p:bgPr>
    </p:bg>
    <p:spTree>
      <p:nvGrpSpPr>
        <p:cNvPr id="1" name=""/>
        <p:cNvGrpSpPr/>
        <p:nvPr/>
      </p:nvGrpSpPr>
      <p:grpSpPr>
        <a:xfrm>
          <a:off x="0" y="0"/>
          <a:ext cx="0" cy="0"/>
          <a:chOff x="0" y="0"/>
          <a:chExt cx="0" cy="0"/>
        </a:xfrm>
      </p:grpSpPr>
      <p:sp>
        <p:nvSpPr>
          <p:cNvPr id="4" name="Shape 2"/>
          <p:cNvSpPr/>
          <p:nvPr/>
        </p:nvSpPr>
        <p:spPr>
          <a:xfrm>
            <a:off x="1238250" y="1076325"/>
            <a:ext cx="95250" cy="95250"/>
          </a:xfrm>
          <a:prstGeom prst="ellipse">
            <a:avLst/>
          </a:prstGeom>
          <a:solidFill>
            <a:srgbClr val="20A39E"/>
          </a:solidFill>
          <a:ln/>
          <a:effectLst>
            <a:outerShdw blurRad="101600" dist="50800" dir="16200000" algn="bl" rotWithShape="0">
              <a:srgbClr val="20A39E">
                <a:alpha val="21600"/>
              </a:srgbClr>
            </a:outerShdw>
          </a:effectLst>
        </p:spPr>
        <p:txBody>
          <a:bodyPr/>
          <a:lstStyle/>
          <a:p>
            <a:endParaRPr lang="en-AE"/>
          </a:p>
        </p:txBody>
      </p:sp>
      <p:sp>
        <p:nvSpPr>
          <p:cNvPr id="5" name="Text 3"/>
          <p:cNvSpPr/>
          <p:nvPr/>
        </p:nvSpPr>
        <p:spPr>
          <a:xfrm>
            <a:off x="1466850" y="981075"/>
            <a:ext cx="1516112" cy="314325"/>
          </a:xfrm>
          <a:prstGeom prst="rect">
            <a:avLst/>
          </a:prstGeom>
          <a:noFill/>
          <a:ln/>
        </p:spPr>
        <p:txBody>
          <a:bodyPr wrap="square" lIns="0" tIns="0" rIns="0" bIns="0" rtlCol="0" anchor="t">
            <a:normAutofit fontScale="92500" lnSpcReduction="20000"/>
          </a:bodyPr>
          <a:lstStyle/>
          <a:p>
            <a:pPr marL="0" indent="0" algn="l">
              <a:lnSpc>
                <a:spcPct val="150000"/>
              </a:lnSpc>
              <a:buNone/>
            </a:pPr>
            <a:r>
              <a:rPr lang="en-US" sz="1800" b="1" kern="0" spc="252" dirty="0">
                <a:solidFill>
                  <a:srgbClr val="006A66"/>
                </a:solidFill>
                <a:latin typeface="Arial" pitchFamily="34" charset="0"/>
                <a:ea typeface="Arial" pitchFamily="34" charset="-122"/>
                <a:cs typeface="Arial" pitchFamily="34" charset="-120"/>
              </a:rPr>
              <a:t>THE TEAM</a:t>
            </a:r>
            <a:endParaRPr lang="en-US" sz="1800" dirty="0"/>
          </a:p>
        </p:txBody>
      </p:sp>
      <p:sp>
        <p:nvSpPr>
          <p:cNvPr id="6" name="Text 4"/>
          <p:cNvSpPr/>
          <p:nvPr/>
        </p:nvSpPr>
        <p:spPr>
          <a:xfrm>
            <a:off x="1238250" y="1447800"/>
            <a:ext cx="16285845" cy="1078855"/>
          </a:xfrm>
          <a:prstGeom prst="rect">
            <a:avLst/>
          </a:prstGeom>
          <a:noFill/>
          <a:ln/>
        </p:spPr>
        <p:txBody>
          <a:bodyPr wrap="square" lIns="25400" tIns="25400" rIns="25400" bIns="25400" rtlCol="0" anchor="t">
            <a:normAutofit/>
          </a:bodyPr>
          <a:lstStyle/>
          <a:p>
            <a:pPr marL="0" indent="0" algn="l">
              <a:lnSpc>
                <a:spcPct val="102000"/>
              </a:lnSpc>
              <a:buNone/>
            </a:pPr>
            <a:r>
              <a:rPr lang="en-US" sz="4800" b="1" kern="0" spc="-192" dirty="0">
                <a:solidFill>
                  <a:srgbClr val="0F1416"/>
                </a:solidFill>
                <a:latin typeface="Arial" pitchFamily="34" charset="0"/>
                <a:ea typeface="Arial" pitchFamily="34" charset="-122"/>
                <a:cs typeface="Arial" pitchFamily="34" charset="-120"/>
              </a:rPr>
              <a:t>Three co-founders - </a:t>
            </a:r>
            <a:r>
              <a:rPr lang="en-US" sz="4800" b="1" kern="0" spc="-192" dirty="0">
                <a:solidFill>
                  <a:srgbClr val="006A66"/>
                </a:solidFill>
                <a:latin typeface="Arial" pitchFamily="34" charset="0"/>
                <a:ea typeface="Arial" pitchFamily="34" charset="-122"/>
                <a:cs typeface="Arial" pitchFamily="34" charset="-120"/>
              </a:rPr>
              <a:t>Friends since school</a:t>
            </a:r>
            <a:endParaRPr lang="en-US" sz="4800" dirty="0"/>
          </a:p>
        </p:txBody>
      </p:sp>
      <p:sp>
        <p:nvSpPr>
          <p:cNvPr id="7" name="Shape 5"/>
          <p:cNvSpPr/>
          <p:nvPr/>
        </p:nvSpPr>
        <p:spPr>
          <a:xfrm>
            <a:off x="1238250" y="2679055"/>
            <a:ext cx="4984700" cy="3067050"/>
          </a:xfrm>
          <a:prstGeom prst="roundRect">
            <a:avLst>
              <a:gd name="adj" fmla="val 4969"/>
            </a:avLst>
          </a:prstGeom>
          <a:solidFill>
            <a:srgbClr val="F1F5F9"/>
          </a:solidFill>
          <a:ln w="9525">
            <a:solidFill>
              <a:srgbClr val="E2E8F0"/>
            </a:solidFill>
            <a:prstDash val="solid"/>
          </a:ln>
        </p:spPr>
        <p:txBody>
          <a:bodyPr/>
          <a:lstStyle/>
          <a:p>
            <a:endParaRPr lang="en-AE" dirty="0"/>
          </a:p>
        </p:txBody>
      </p:sp>
      <p:pic>
        <p:nvPicPr>
          <p:cNvPr id="8" name="Image 0"/>
          <p:cNvPicPr>
            <a:picLocks noChangeAspect="1"/>
          </p:cNvPicPr>
          <p:nvPr/>
        </p:nvPicPr>
        <p:blipFill>
          <a:blip r:embed="rId3"/>
          <a:srcRect/>
          <a:stretch/>
        </p:blipFill>
        <p:spPr>
          <a:xfrm>
            <a:off x="2588791" y="2688580"/>
            <a:ext cx="2283618" cy="3048000"/>
          </a:xfrm>
          <a:prstGeom prst="rect">
            <a:avLst/>
          </a:prstGeom>
        </p:spPr>
      </p:pic>
      <p:sp>
        <p:nvSpPr>
          <p:cNvPr id="9" name="Text 6"/>
          <p:cNvSpPr/>
          <p:nvPr/>
        </p:nvSpPr>
        <p:spPr>
          <a:xfrm>
            <a:off x="1238250" y="5898505"/>
            <a:ext cx="5114620" cy="381000"/>
          </a:xfrm>
          <a:prstGeom prst="rect">
            <a:avLst/>
          </a:prstGeom>
          <a:noFill/>
          <a:ln/>
        </p:spPr>
        <p:txBody>
          <a:bodyPr wrap="square" lIns="25400" tIns="25400" rIns="25400" bIns="25400" rtlCol="0" anchor="t">
            <a:normAutofit fontScale="92500" lnSpcReduction="10000"/>
          </a:bodyPr>
          <a:lstStyle/>
          <a:p>
            <a:pPr marL="0" indent="0" algn="l">
              <a:lnSpc>
                <a:spcPct val="150000"/>
              </a:lnSpc>
              <a:buNone/>
            </a:pPr>
            <a:r>
              <a:rPr lang="en-US" sz="1800" b="1" kern="0" spc="108" dirty="0">
                <a:solidFill>
                  <a:srgbClr val="006A66"/>
                </a:solidFill>
                <a:latin typeface="Arial" pitchFamily="34" charset="0"/>
                <a:ea typeface="Arial" pitchFamily="34" charset="-122"/>
                <a:cs typeface="Arial" pitchFamily="34" charset="-120"/>
              </a:rPr>
              <a:t>CO-FOUNDER</a:t>
            </a:r>
            <a:endParaRPr lang="en-US" sz="1800" dirty="0"/>
          </a:p>
        </p:txBody>
      </p:sp>
      <p:sp>
        <p:nvSpPr>
          <p:cNvPr id="10" name="Text 7"/>
          <p:cNvSpPr/>
          <p:nvPr/>
        </p:nvSpPr>
        <p:spPr>
          <a:xfrm>
            <a:off x="1238250" y="6241405"/>
            <a:ext cx="5114620" cy="495300"/>
          </a:xfrm>
          <a:prstGeom prst="rect">
            <a:avLst/>
          </a:prstGeom>
          <a:noFill/>
          <a:ln/>
        </p:spPr>
        <p:txBody>
          <a:bodyPr wrap="square" lIns="25400" tIns="25400" rIns="25400" bIns="25400" rtlCol="0" anchor="t">
            <a:normAutofit fontScale="92500" lnSpcReduction="10000"/>
          </a:bodyPr>
          <a:lstStyle/>
          <a:p>
            <a:pPr marL="0" indent="0" algn="l">
              <a:lnSpc>
                <a:spcPct val="150000"/>
              </a:lnSpc>
              <a:buNone/>
            </a:pPr>
            <a:r>
              <a:rPr lang="en-US" sz="2400" b="1" kern="0" spc="-60" dirty="0">
                <a:solidFill>
                  <a:srgbClr val="0F1416"/>
                </a:solidFill>
                <a:latin typeface="Arial" pitchFamily="34" charset="0"/>
                <a:ea typeface="Arial" pitchFamily="34" charset="-122"/>
                <a:cs typeface="Arial" pitchFamily="34" charset="-120"/>
              </a:rPr>
              <a:t>Arthur Kerimov</a:t>
            </a:r>
            <a:endParaRPr lang="en-US" sz="2400" dirty="0"/>
          </a:p>
        </p:txBody>
      </p:sp>
      <p:sp>
        <p:nvSpPr>
          <p:cNvPr id="11" name="Text 8"/>
          <p:cNvSpPr/>
          <p:nvPr/>
        </p:nvSpPr>
        <p:spPr>
          <a:xfrm>
            <a:off x="1238250" y="6851005"/>
            <a:ext cx="5114620" cy="998041"/>
          </a:xfrm>
          <a:prstGeom prst="rect">
            <a:avLst/>
          </a:prstGeom>
          <a:noFill/>
          <a:ln/>
        </p:spPr>
        <p:txBody>
          <a:bodyPr wrap="square" lIns="25400" tIns="25400" rIns="25400" bIns="25400" rtlCol="0" anchor="t">
            <a:normAutofit fontScale="92500" lnSpcReduction="20000"/>
          </a:bodyPr>
          <a:lstStyle/>
          <a:p>
            <a:pPr marL="0" indent="0" algn="l">
              <a:lnSpc>
                <a:spcPct val="140000"/>
              </a:lnSpc>
              <a:buNone/>
            </a:pPr>
            <a:r>
              <a:rPr lang="en-US" sz="1800" kern="0" spc="-21" dirty="0">
                <a:solidFill>
                  <a:srgbClr val="3D4948"/>
                </a:solidFill>
                <a:latin typeface="Arial" pitchFamily="34" charset="0"/>
                <a:ea typeface="Arial" pitchFamily="34" charset="-122"/>
                <a:cs typeface="Arial" pitchFamily="34" charset="-120"/>
              </a:rPr>
              <a:t>5+ years across AI, IoT, fintech, SaaS. Owns product, UX, sales, and operations. Closed the first two </a:t>
            </a:r>
            <a:r>
              <a:rPr lang="en-US" sz="1800" kern="0" spc="-21" dirty="0" err="1">
                <a:solidFill>
                  <a:srgbClr val="3D4948"/>
                </a:solidFill>
                <a:latin typeface="Arial" pitchFamily="34" charset="0"/>
                <a:ea typeface="Arial" pitchFamily="34" charset="-122"/>
                <a:cs typeface="Arial" pitchFamily="34" charset="-120"/>
              </a:rPr>
              <a:t>W.Brain</a:t>
            </a:r>
            <a:r>
              <a:rPr lang="en-US" sz="1800" kern="0" spc="-21" dirty="0">
                <a:solidFill>
                  <a:srgbClr val="3D4948"/>
                </a:solidFill>
                <a:latin typeface="Arial" pitchFamily="34" charset="0"/>
                <a:ea typeface="Arial" pitchFamily="34" charset="-122"/>
                <a:cs typeface="Arial" pitchFamily="34" charset="-120"/>
              </a:rPr>
              <a:t> contracts</a:t>
            </a:r>
            <a:endParaRPr lang="en-US" sz="1800" dirty="0"/>
          </a:p>
        </p:txBody>
      </p:sp>
      <p:sp>
        <p:nvSpPr>
          <p:cNvPr id="12" name="Shape 9"/>
          <p:cNvSpPr/>
          <p:nvPr/>
        </p:nvSpPr>
        <p:spPr>
          <a:xfrm>
            <a:off x="6661100" y="2679055"/>
            <a:ext cx="4984700" cy="3067050"/>
          </a:xfrm>
          <a:prstGeom prst="roundRect">
            <a:avLst>
              <a:gd name="adj" fmla="val 4969"/>
            </a:avLst>
          </a:prstGeom>
          <a:solidFill>
            <a:srgbClr val="F1F5F9"/>
          </a:solidFill>
          <a:ln w="9525">
            <a:solidFill>
              <a:srgbClr val="E2E8F0"/>
            </a:solidFill>
            <a:prstDash val="solid"/>
          </a:ln>
        </p:spPr>
        <p:txBody>
          <a:bodyPr/>
          <a:lstStyle/>
          <a:p>
            <a:endParaRPr lang="en-AE"/>
          </a:p>
        </p:txBody>
      </p:sp>
      <p:pic>
        <p:nvPicPr>
          <p:cNvPr id="13" name="Image 1"/>
          <p:cNvPicPr>
            <a:picLocks noChangeAspect="1"/>
          </p:cNvPicPr>
          <p:nvPr/>
        </p:nvPicPr>
        <p:blipFill>
          <a:blip r:embed="rId4"/>
          <a:srcRect/>
          <a:stretch/>
        </p:blipFill>
        <p:spPr>
          <a:xfrm>
            <a:off x="8010450" y="2688580"/>
            <a:ext cx="2286000" cy="3048000"/>
          </a:xfrm>
          <a:prstGeom prst="rect">
            <a:avLst/>
          </a:prstGeom>
        </p:spPr>
      </p:pic>
      <p:sp>
        <p:nvSpPr>
          <p:cNvPr id="14" name="Text 10"/>
          <p:cNvSpPr/>
          <p:nvPr/>
        </p:nvSpPr>
        <p:spPr>
          <a:xfrm>
            <a:off x="6661100" y="5898505"/>
            <a:ext cx="5114620" cy="381000"/>
          </a:xfrm>
          <a:prstGeom prst="rect">
            <a:avLst/>
          </a:prstGeom>
          <a:noFill/>
          <a:ln/>
        </p:spPr>
        <p:txBody>
          <a:bodyPr wrap="square" lIns="25400" tIns="25400" rIns="25400" bIns="25400" rtlCol="0" anchor="t">
            <a:normAutofit fontScale="92500" lnSpcReduction="10000"/>
          </a:bodyPr>
          <a:lstStyle/>
          <a:p>
            <a:pPr marL="0" indent="0" algn="l">
              <a:lnSpc>
                <a:spcPct val="150000"/>
              </a:lnSpc>
              <a:buNone/>
            </a:pPr>
            <a:r>
              <a:rPr lang="en-US" sz="1800" b="1" kern="0" spc="108" dirty="0">
                <a:solidFill>
                  <a:srgbClr val="006A66"/>
                </a:solidFill>
                <a:latin typeface="Arial" pitchFamily="34" charset="0"/>
                <a:ea typeface="Arial" pitchFamily="34" charset="-122"/>
                <a:cs typeface="Arial" pitchFamily="34" charset="-120"/>
              </a:rPr>
              <a:t>CO-FOUNDER</a:t>
            </a:r>
            <a:endParaRPr lang="en-US" sz="1800" dirty="0"/>
          </a:p>
        </p:txBody>
      </p:sp>
      <p:sp>
        <p:nvSpPr>
          <p:cNvPr id="15" name="Text 11"/>
          <p:cNvSpPr/>
          <p:nvPr/>
        </p:nvSpPr>
        <p:spPr>
          <a:xfrm>
            <a:off x="6661100" y="6241405"/>
            <a:ext cx="5114620" cy="495300"/>
          </a:xfrm>
          <a:prstGeom prst="rect">
            <a:avLst/>
          </a:prstGeom>
          <a:noFill/>
          <a:ln/>
        </p:spPr>
        <p:txBody>
          <a:bodyPr wrap="square" lIns="25400" tIns="25400" rIns="25400" bIns="25400" rtlCol="0" anchor="t">
            <a:normAutofit fontScale="92500" lnSpcReduction="10000"/>
          </a:bodyPr>
          <a:lstStyle/>
          <a:p>
            <a:pPr marL="0" indent="0" algn="l">
              <a:lnSpc>
                <a:spcPct val="150000"/>
              </a:lnSpc>
              <a:buNone/>
            </a:pPr>
            <a:r>
              <a:rPr lang="en-US" sz="2400" b="1" kern="0" spc="-60" dirty="0">
                <a:solidFill>
                  <a:srgbClr val="0F1416"/>
                </a:solidFill>
                <a:latin typeface="Arial" pitchFamily="34" charset="0"/>
                <a:ea typeface="Arial" pitchFamily="34" charset="-122"/>
                <a:cs typeface="Arial" pitchFamily="34" charset="-120"/>
              </a:rPr>
              <a:t>Maxim Vasyliev</a:t>
            </a:r>
            <a:endParaRPr lang="en-US" sz="2400" dirty="0"/>
          </a:p>
        </p:txBody>
      </p:sp>
      <p:sp>
        <p:nvSpPr>
          <p:cNvPr id="16" name="Text 12"/>
          <p:cNvSpPr/>
          <p:nvPr/>
        </p:nvSpPr>
        <p:spPr>
          <a:xfrm>
            <a:off x="6661100" y="6851005"/>
            <a:ext cx="5114620" cy="998041"/>
          </a:xfrm>
          <a:prstGeom prst="rect">
            <a:avLst/>
          </a:prstGeom>
          <a:noFill/>
          <a:ln/>
        </p:spPr>
        <p:txBody>
          <a:bodyPr wrap="square" lIns="25400" tIns="25400" rIns="25400" bIns="25400" rtlCol="0" anchor="t">
            <a:normAutofit fontScale="92500" lnSpcReduction="20000"/>
          </a:bodyPr>
          <a:lstStyle/>
          <a:p>
            <a:pPr marL="0" indent="0" algn="l">
              <a:lnSpc>
                <a:spcPct val="140000"/>
              </a:lnSpc>
              <a:buNone/>
            </a:pPr>
            <a:r>
              <a:rPr lang="en-US" sz="1800" kern="0" spc="-21" dirty="0">
                <a:solidFill>
                  <a:srgbClr val="3D4948"/>
                </a:solidFill>
                <a:latin typeface="Arial" pitchFamily="34" charset="0"/>
                <a:ea typeface="Arial" pitchFamily="34" charset="-122"/>
                <a:cs typeface="Arial" pitchFamily="34" charset="-120"/>
              </a:rPr>
              <a:t>5+ years building high-scale distributed systems across e-commerce, real estate, and aerospace. Owns the execution layer architecture</a:t>
            </a:r>
            <a:endParaRPr lang="en-US" sz="1800" dirty="0"/>
          </a:p>
        </p:txBody>
      </p:sp>
      <p:sp>
        <p:nvSpPr>
          <p:cNvPr id="17" name="Shape 13"/>
          <p:cNvSpPr/>
          <p:nvPr/>
        </p:nvSpPr>
        <p:spPr>
          <a:xfrm>
            <a:off x="12083951" y="2679055"/>
            <a:ext cx="4984700" cy="3067050"/>
          </a:xfrm>
          <a:prstGeom prst="roundRect">
            <a:avLst>
              <a:gd name="adj" fmla="val 4969"/>
            </a:avLst>
          </a:prstGeom>
          <a:solidFill>
            <a:srgbClr val="F1F5F9"/>
          </a:solidFill>
          <a:ln w="9525">
            <a:solidFill>
              <a:srgbClr val="E2E8F0"/>
            </a:solidFill>
            <a:prstDash val="solid"/>
          </a:ln>
        </p:spPr>
        <p:txBody>
          <a:bodyPr/>
          <a:lstStyle/>
          <a:p>
            <a:endParaRPr lang="en-AE"/>
          </a:p>
        </p:txBody>
      </p:sp>
      <p:pic>
        <p:nvPicPr>
          <p:cNvPr id="18" name="Image 2"/>
          <p:cNvPicPr>
            <a:picLocks noChangeAspect="1"/>
          </p:cNvPicPr>
          <p:nvPr/>
        </p:nvPicPr>
        <p:blipFill>
          <a:blip r:embed="rId5"/>
          <a:srcRect/>
          <a:stretch/>
        </p:blipFill>
        <p:spPr>
          <a:xfrm>
            <a:off x="13433896" y="2688580"/>
            <a:ext cx="2284809" cy="3048000"/>
          </a:xfrm>
          <a:prstGeom prst="rect">
            <a:avLst/>
          </a:prstGeom>
        </p:spPr>
      </p:pic>
      <p:sp>
        <p:nvSpPr>
          <p:cNvPr id="19" name="Text 14"/>
          <p:cNvSpPr/>
          <p:nvPr/>
        </p:nvSpPr>
        <p:spPr>
          <a:xfrm>
            <a:off x="12083951" y="5898505"/>
            <a:ext cx="5114620" cy="381000"/>
          </a:xfrm>
          <a:prstGeom prst="rect">
            <a:avLst/>
          </a:prstGeom>
          <a:noFill/>
          <a:ln/>
        </p:spPr>
        <p:txBody>
          <a:bodyPr wrap="square" lIns="25400" tIns="25400" rIns="25400" bIns="25400" rtlCol="0" anchor="t">
            <a:normAutofit fontScale="92500" lnSpcReduction="10000"/>
          </a:bodyPr>
          <a:lstStyle/>
          <a:p>
            <a:pPr marL="0" indent="0" algn="l">
              <a:lnSpc>
                <a:spcPct val="150000"/>
              </a:lnSpc>
              <a:buNone/>
            </a:pPr>
            <a:r>
              <a:rPr lang="en-US" sz="1800" b="1" kern="0" spc="108" dirty="0">
                <a:solidFill>
                  <a:srgbClr val="006A66"/>
                </a:solidFill>
                <a:latin typeface="Arial" pitchFamily="34" charset="0"/>
                <a:ea typeface="Arial" pitchFamily="34" charset="-122"/>
                <a:cs typeface="Arial" pitchFamily="34" charset="-120"/>
              </a:rPr>
              <a:t>CO-FOUNDER</a:t>
            </a:r>
            <a:endParaRPr lang="en-US" sz="1800" dirty="0"/>
          </a:p>
        </p:txBody>
      </p:sp>
      <p:sp>
        <p:nvSpPr>
          <p:cNvPr id="20" name="Text 15"/>
          <p:cNvSpPr/>
          <p:nvPr/>
        </p:nvSpPr>
        <p:spPr>
          <a:xfrm>
            <a:off x="12083951" y="6241405"/>
            <a:ext cx="5114620" cy="495300"/>
          </a:xfrm>
          <a:prstGeom prst="rect">
            <a:avLst/>
          </a:prstGeom>
          <a:noFill/>
          <a:ln/>
        </p:spPr>
        <p:txBody>
          <a:bodyPr wrap="square" lIns="25400" tIns="25400" rIns="25400" bIns="25400" rtlCol="0" anchor="t">
            <a:normAutofit fontScale="92500" lnSpcReduction="10000"/>
          </a:bodyPr>
          <a:lstStyle/>
          <a:p>
            <a:pPr marL="0" indent="0" algn="l">
              <a:lnSpc>
                <a:spcPct val="150000"/>
              </a:lnSpc>
              <a:buNone/>
            </a:pPr>
            <a:r>
              <a:rPr lang="en-US" sz="2400" b="1" kern="0" spc="-60" dirty="0">
                <a:solidFill>
                  <a:srgbClr val="0F1416"/>
                </a:solidFill>
                <a:latin typeface="Arial" pitchFamily="34" charset="0"/>
                <a:ea typeface="Arial" pitchFamily="34" charset="-122"/>
                <a:cs typeface="Arial" pitchFamily="34" charset="-120"/>
              </a:rPr>
              <a:t>Mikhail Tugarev</a:t>
            </a:r>
            <a:endParaRPr lang="en-US" sz="2400" dirty="0"/>
          </a:p>
        </p:txBody>
      </p:sp>
      <p:sp>
        <p:nvSpPr>
          <p:cNvPr id="21" name="Text 16"/>
          <p:cNvSpPr/>
          <p:nvPr/>
        </p:nvSpPr>
        <p:spPr>
          <a:xfrm>
            <a:off x="12083951" y="6851005"/>
            <a:ext cx="5114620" cy="998041"/>
          </a:xfrm>
          <a:prstGeom prst="rect">
            <a:avLst/>
          </a:prstGeom>
          <a:noFill/>
          <a:ln/>
        </p:spPr>
        <p:txBody>
          <a:bodyPr wrap="square" lIns="25400" tIns="25400" rIns="25400" bIns="25400" rtlCol="0" anchor="t">
            <a:normAutofit fontScale="92500" lnSpcReduction="20000"/>
          </a:bodyPr>
          <a:lstStyle/>
          <a:p>
            <a:pPr marL="0" indent="0" algn="l">
              <a:lnSpc>
                <a:spcPct val="140000"/>
              </a:lnSpc>
              <a:buNone/>
            </a:pPr>
            <a:r>
              <a:rPr lang="en-US" sz="1800" kern="0" spc="-21" dirty="0">
                <a:solidFill>
                  <a:srgbClr val="3D4948"/>
                </a:solidFill>
                <a:latin typeface="Arial" pitchFamily="34" charset="0"/>
                <a:ea typeface="Arial" pitchFamily="34" charset="-122"/>
                <a:cs typeface="Arial" pitchFamily="34" charset="-120"/>
              </a:rPr>
              <a:t>6+ years on high-scale distributed systems across e-commerce, travel, and aerospace engineering. Owns the data capture &amp; structuring layer</a:t>
            </a:r>
            <a:endParaRPr lang="en-US" sz="1800" dirty="0"/>
          </a:p>
        </p:txBody>
      </p:sp>
      <p:sp>
        <p:nvSpPr>
          <p:cNvPr id="22" name="Shape 17"/>
          <p:cNvSpPr/>
          <p:nvPr/>
        </p:nvSpPr>
        <p:spPr>
          <a:xfrm>
            <a:off x="1238250" y="8656439"/>
            <a:ext cx="15811500" cy="678061"/>
          </a:xfrm>
          <a:prstGeom prst="rect">
            <a:avLst/>
          </a:prstGeom>
          <a:solidFill>
            <a:srgbClr val="F7F9FB"/>
          </a:solidFill>
          <a:ln/>
        </p:spPr>
        <p:txBody>
          <a:bodyPr/>
          <a:lstStyle/>
          <a:p>
            <a:endParaRPr lang="en-AE"/>
          </a:p>
        </p:txBody>
      </p:sp>
      <p:sp>
        <p:nvSpPr>
          <p:cNvPr id="23" name="Shape 18"/>
          <p:cNvSpPr/>
          <p:nvPr/>
        </p:nvSpPr>
        <p:spPr>
          <a:xfrm>
            <a:off x="1238250" y="8656439"/>
            <a:ext cx="38100" cy="678061"/>
          </a:xfrm>
          <a:prstGeom prst="rect">
            <a:avLst/>
          </a:prstGeom>
          <a:solidFill>
            <a:srgbClr val="006A66"/>
          </a:solidFill>
          <a:ln/>
        </p:spPr>
        <p:txBody>
          <a:bodyPr/>
          <a:lstStyle/>
          <a:p>
            <a:endParaRPr lang="en-AE"/>
          </a:p>
        </p:txBody>
      </p:sp>
      <p:sp>
        <p:nvSpPr>
          <p:cNvPr id="24" name="Text 19"/>
          <p:cNvSpPr/>
          <p:nvPr/>
        </p:nvSpPr>
        <p:spPr>
          <a:xfrm>
            <a:off x="1581150" y="8846939"/>
            <a:ext cx="15618714" cy="335161"/>
          </a:xfrm>
          <a:prstGeom prst="rect">
            <a:avLst/>
          </a:prstGeom>
          <a:noFill/>
          <a:ln/>
        </p:spPr>
        <p:txBody>
          <a:bodyPr wrap="square" lIns="25400" tIns="25400" rIns="25400" bIns="25400" rtlCol="0" anchor="t">
            <a:normAutofit fontScale="92500" lnSpcReduction="20000"/>
          </a:bodyPr>
          <a:lstStyle/>
          <a:p>
            <a:pPr marL="0" indent="0" algn="l">
              <a:lnSpc>
                <a:spcPct val="130000"/>
              </a:lnSpc>
              <a:buNone/>
            </a:pPr>
            <a:r>
              <a:rPr lang="en-US" sz="1800" b="1" kern="0" spc="-36" dirty="0">
                <a:solidFill>
                  <a:srgbClr val="0F1416"/>
                </a:solidFill>
                <a:latin typeface="Arial" pitchFamily="34" charset="0"/>
                <a:ea typeface="Arial" pitchFamily="34" charset="-122"/>
                <a:cs typeface="Arial" pitchFamily="34" charset="-120"/>
              </a:rPr>
              <a:t>We've known each other since school. We've already shipped two production deployments together without a dollar of outside funding</a:t>
            </a:r>
            <a:endParaRPr lang="en-US" sz="18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0" y="0"/>
            <a:ext cx="18288000" cy="10287000"/>
          </a:xfrm>
          <a:prstGeom prst="rect">
            <a:avLst/>
          </a:prstGeom>
          <a:solidFill>
            <a:srgbClr val="003230"/>
          </a:solidFill>
          <a:ln/>
        </p:spPr>
        <p:txBody>
          <a:bodyPr/>
          <a:lstStyle/>
          <a:p>
            <a:endParaRPr lang="en-AE"/>
          </a:p>
        </p:txBody>
      </p:sp>
      <p:sp>
        <p:nvSpPr>
          <p:cNvPr id="3" name="Shape 1"/>
          <p:cNvSpPr/>
          <p:nvPr/>
        </p:nvSpPr>
        <p:spPr>
          <a:xfrm>
            <a:off x="11620500" y="4572000"/>
            <a:ext cx="8572500" cy="8572500"/>
          </a:xfrm>
          <a:prstGeom prst="ellipse">
            <a:avLst/>
          </a:prstGeom>
          <a:solidFill>
            <a:srgbClr val="20A39E">
              <a:alpha val="35000"/>
            </a:srgbClr>
          </a:solidFill>
          <a:ln/>
        </p:spPr>
        <p:txBody>
          <a:bodyPr/>
          <a:lstStyle/>
          <a:p>
            <a:endParaRPr lang="en-AE"/>
          </a:p>
        </p:txBody>
      </p:sp>
      <p:sp>
        <p:nvSpPr>
          <p:cNvPr id="4" name="Shape 2"/>
          <p:cNvSpPr/>
          <p:nvPr/>
        </p:nvSpPr>
        <p:spPr>
          <a:xfrm>
            <a:off x="1238250" y="533400"/>
            <a:ext cx="381000" cy="381000"/>
          </a:xfrm>
          <a:prstGeom prst="roundRect">
            <a:avLst>
              <a:gd name="adj" fmla="val 25000"/>
            </a:avLst>
          </a:prstGeom>
          <a:solidFill>
            <a:srgbClr val="20A39E"/>
          </a:solidFill>
          <a:ln/>
          <a:effectLst>
            <a:outerShdw blurRad="152400" dist="57150" dir="5400000" algn="bl" rotWithShape="0">
              <a:srgbClr val="20A39E">
                <a:alpha val="45000"/>
              </a:srgbClr>
            </a:outerShdw>
          </a:effectLst>
        </p:spPr>
        <p:txBody>
          <a:bodyPr/>
          <a:lstStyle/>
          <a:p>
            <a:endParaRPr lang="en-AE"/>
          </a:p>
        </p:txBody>
      </p:sp>
      <p:sp>
        <p:nvSpPr>
          <p:cNvPr id="5" name="Text 3"/>
          <p:cNvSpPr/>
          <p:nvPr/>
        </p:nvSpPr>
        <p:spPr>
          <a:xfrm>
            <a:off x="1200150" y="484787"/>
            <a:ext cx="457200" cy="419100"/>
          </a:xfrm>
          <a:prstGeom prst="rect">
            <a:avLst/>
          </a:prstGeom>
          <a:noFill/>
          <a:ln/>
        </p:spPr>
        <p:txBody>
          <a:bodyPr wrap="square" lIns="25400" tIns="25400" rIns="25400" bIns="25400" rtlCol="0" anchor="ctr">
            <a:normAutofit/>
          </a:bodyPr>
          <a:lstStyle/>
          <a:p>
            <a:pPr marL="0" indent="0" algn="ctr">
              <a:lnSpc>
                <a:spcPct val="150000"/>
              </a:lnSpc>
              <a:buNone/>
            </a:pPr>
            <a:r>
              <a:rPr lang="en-US" sz="1800" b="1" kern="0" spc="-39" dirty="0">
                <a:solidFill>
                  <a:srgbClr val="FFFFFF"/>
                </a:solidFill>
                <a:latin typeface="Arial" pitchFamily="34" charset="0"/>
                <a:ea typeface="Arial" pitchFamily="34" charset="-122"/>
                <a:cs typeface="Arial" pitchFamily="34" charset="-120"/>
              </a:rPr>
              <a:t>W</a:t>
            </a:r>
            <a:endParaRPr lang="en-US" sz="1800" dirty="0"/>
          </a:p>
        </p:txBody>
      </p:sp>
      <p:sp>
        <p:nvSpPr>
          <p:cNvPr id="6" name="Text 4"/>
          <p:cNvSpPr/>
          <p:nvPr/>
        </p:nvSpPr>
        <p:spPr>
          <a:xfrm>
            <a:off x="1752600" y="538163"/>
            <a:ext cx="983456" cy="409575"/>
          </a:xfrm>
          <a:prstGeom prst="rect">
            <a:avLst/>
          </a:prstGeom>
          <a:noFill/>
          <a:ln/>
        </p:spPr>
        <p:txBody>
          <a:bodyPr wrap="square" lIns="25400" tIns="25400" rIns="25400" bIns="25400" rtlCol="0" anchor="t">
            <a:normAutofit fontScale="92500" lnSpcReduction="10000"/>
          </a:bodyPr>
          <a:lstStyle/>
          <a:p>
            <a:pPr marL="0" indent="0" algn="l">
              <a:lnSpc>
                <a:spcPct val="150000"/>
              </a:lnSpc>
              <a:buNone/>
            </a:pPr>
            <a:r>
              <a:rPr lang="en-US" sz="1950" b="1" kern="0" spc="-39" dirty="0">
                <a:solidFill>
                  <a:srgbClr val="FFFFFF"/>
                </a:solidFill>
                <a:latin typeface="Arial" pitchFamily="34" charset="0"/>
                <a:ea typeface="Arial" pitchFamily="34" charset="-122"/>
                <a:cs typeface="Arial" pitchFamily="34" charset="-120"/>
              </a:rPr>
              <a:t>W.Brain</a:t>
            </a:r>
            <a:endParaRPr lang="en-US" sz="1950" dirty="0"/>
          </a:p>
        </p:txBody>
      </p:sp>
      <p:sp>
        <p:nvSpPr>
          <p:cNvPr id="8" name="Shape 6"/>
          <p:cNvSpPr/>
          <p:nvPr/>
        </p:nvSpPr>
        <p:spPr>
          <a:xfrm>
            <a:off x="1238250" y="2155775"/>
            <a:ext cx="95250" cy="95250"/>
          </a:xfrm>
          <a:prstGeom prst="ellipse">
            <a:avLst/>
          </a:prstGeom>
          <a:solidFill>
            <a:srgbClr val="66D8D2"/>
          </a:solidFill>
          <a:ln/>
          <a:effectLst>
            <a:outerShdw blurRad="101600" dist="50800" dir="16200000" algn="bl" rotWithShape="0">
              <a:srgbClr val="20A39E">
                <a:alpha val="13000"/>
              </a:srgbClr>
            </a:outerShdw>
          </a:effectLst>
        </p:spPr>
        <p:txBody>
          <a:bodyPr/>
          <a:lstStyle/>
          <a:p>
            <a:endParaRPr lang="en-AE"/>
          </a:p>
        </p:txBody>
      </p:sp>
      <p:sp>
        <p:nvSpPr>
          <p:cNvPr id="9" name="Text 7"/>
          <p:cNvSpPr/>
          <p:nvPr/>
        </p:nvSpPr>
        <p:spPr>
          <a:xfrm>
            <a:off x="1466850" y="2060525"/>
            <a:ext cx="1291084" cy="314325"/>
          </a:xfrm>
          <a:prstGeom prst="rect">
            <a:avLst/>
          </a:prstGeom>
          <a:noFill/>
          <a:ln/>
        </p:spPr>
        <p:txBody>
          <a:bodyPr wrap="square" lIns="0" tIns="0" rIns="0" bIns="0" rtlCol="0" anchor="t">
            <a:normAutofit fontScale="92500" lnSpcReduction="20000"/>
          </a:bodyPr>
          <a:lstStyle/>
          <a:p>
            <a:pPr marL="0" indent="0" algn="l">
              <a:lnSpc>
                <a:spcPct val="150000"/>
              </a:lnSpc>
              <a:buNone/>
            </a:pPr>
            <a:r>
              <a:rPr lang="en-US" sz="1800" b="1" kern="0" spc="252" dirty="0">
                <a:solidFill>
                  <a:srgbClr val="66D8D2"/>
                </a:solidFill>
                <a:latin typeface="Arial" pitchFamily="34" charset="0"/>
                <a:ea typeface="Arial" pitchFamily="34" charset="-122"/>
                <a:cs typeface="Arial" pitchFamily="34" charset="-120"/>
              </a:rPr>
              <a:t>THE ASK</a:t>
            </a:r>
            <a:endParaRPr lang="en-US" sz="1800" dirty="0"/>
          </a:p>
        </p:txBody>
      </p:sp>
      <p:sp>
        <p:nvSpPr>
          <p:cNvPr id="10" name="Text 8"/>
          <p:cNvSpPr/>
          <p:nvPr/>
        </p:nvSpPr>
        <p:spPr>
          <a:xfrm>
            <a:off x="1238250" y="2984450"/>
            <a:ext cx="16117061" cy="3838575"/>
          </a:xfrm>
          <a:prstGeom prst="rect">
            <a:avLst/>
          </a:prstGeom>
          <a:noFill/>
          <a:ln/>
        </p:spPr>
        <p:txBody>
          <a:bodyPr wrap="square" lIns="25400" tIns="25400" rIns="25400" bIns="25400" rtlCol="0" anchor="t">
            <a:normAutofit fontScale="77500" lnSpcReduction="20000"/>
          </a:bodyPr>
          <a:lstStyle/>
          <a:p>
            <a:pPr marL="0" indent="0" algn="l">
              <a:lnSpc>
                <a:spcPct val="122000"/>
              </a:lnSpc>
              <a:buNone/>
            </a:pPr>
            <a:r>
              <a:rPr lang="en-US" sz="6000" b="1" kern="0" spc="-252" dirty="0">
                <a:solidFill>
                  <a:srgbClr val="FFFFFF"/>
                </a:solidFill>
                <a:latin typeface="Arial" pitchFamily="34" charset="0"/>
                <a:ea typeface="Arial" pitchFamily="34" charset="-122"/>
                <a:cs typeface="Arial" pitchFamily="34" charset="-120"/>
              </a:rPr>
              <a:t>Raise </a:t>
            </a:r>
            <a:r>
              <a:rPr lang="en-US" sz="6000" b="1" kern="0" spc="-252" dirty="0">
                <a:solidFill>
                  <a:srgbClr val="66D8D2"/>
                </a:solidFill>
                <a:latin typeface="Arial" pitchFamily="34" charset="0"/>
                <a:ea typeface="Arial" pitchFamily="34" charset="-122"/>
                <a:cs typeface="Arial" pitchFamily="34" charset="-120"/>
              </a:rPr>
              <a:t>$1.5M </a:t>
            </a:r>
            <a:endParaRPr lang="en-US" sz="6000" b="1" kern="0" spc="-252" dirty="0">
              <a:solidFill>
                <a:srgbClr val="FFFFFF"/>
              </a:solidFill>
              <a:latin typeface="Arial" pitchFamily="34" charset="0"/>
              <a:ea typeface="Arial" pitchFamily="34" charset="-122"/>
              <a:cs typeface="Arial" pitchFamily="34" charset="-120"/>
            </a:endParaRPr>
          </a:p>
          <a:p>
            <a:pPr marL="0" indent="0" algn="l">
              <a:lnSpc>
                <a:spcPct val="122000"/>
              </a:lnSpc>
              <a:buNone/>
            </a:pPr>
            <a:endParaRPr lang="en-US" sz="6000" b="1" kern="0" spc="-252" dirty="0">
              <a:solidFill>
                <a:srgbClr val="FFFFFF"/>
              </a:solidFill>
              <a:latin typeface="Arial" pitchFamily="34" charset="0"/>
              <a:ea typeface="Arial" pitchFamily="34" charset="-122"/>
              <a:cs typeface="Arial" pitchFamily="34" charset="-120"/>
            </a:endParaRPr>
          </a:p>
          <a:p>
            <a:pPr marL="0" indent="0" algn="l">
              <a:lnSpc>
                <a:spcPct val="122000"/>
              </a:lnSpc>
              <a:buNone/>
            </a:pPr>
            <a:r>
              <a:rPr lang="en-US" sz="6000" b="1" kern="0" spc="-252" dirty="0">
                <a:solidFill>
                  <a:srgbClr val="FFFFFF"/>
                </a:solidFill>
                <a:latin typeface="Arial" pitchFamily="34" charset="0"/>
                <a:ea typeface="Arial" pitchFamily="34" charset="-122"/>
                <a:cs typeface="Arial" pitchFamily="34" charset="-120"/>
              </a:rPr>
              <a:t>We already sold private AI platforms to procurement and aerospace teams. Now we are turning those deployments into a repeatable platform</a:t>
            </a:r>
            <a:endParaRPr lang="en-US" sz="6000" dirty="0"/>
          </a:p>
        </p:txBody>
      </p:sp>
      <p:sp>
        <p:nvSpPr>
          <p:cNvPr id="11" name="Text 9"/>
          <p:cNvSpPr/>
          <p:nvPr/>
        </p:nvSpPr>
        <p:spPr>
          <a:xfrm>
            <a:off x="1238250" y="7092851"/>
            <a:ext cx="2748850" cy="381000"/>
          </a:xfrm>
          <a:prstGeom prst="rect">
            <a:avLst/>
          </a:prstGeom>
          <a:noFill/>
          <a:ln/>
        </p:spPr>
        <p:txBody>
          <a:bodyPr wrap="square" lIns="25400" tIns="25400" rIns="25400" bIns="25400" rtlCol="0" anchor="t">
            <a:normAutofit fontScale="92500" lnSpcReduction="10000"/>
          </a:bodyPr>
          <a:lstStyle/>
          <a:p>
            <a:pPr marL="0" indent="0" algn="l">
              <a:lnSpc>
                <a:spcPct val="150000"/>
              </a:lnSpc>
              <a:buNone/>
            </a:pPr>
            <a:r>
              <a:rPr lang="en-US" sz="1800" b="1" kern="0" spc="216" dirty="0">
                <a:solidFill>
                  <a:srgbClr val="EFF1F3">
                    <a:alpha val="55000"/>
                  </a:srgbClr>
                </a:solidFill>
                <a:latin typeface="Arial" pitchFamily="34" charset="0"/>
                <a:ea typeface="Arial" pitchFamily="34" charset="-122"/>
                <a:cs typeface="Arial" pitchFamily="34" charset="-120"/>
              </a:rPr>
              <a:t>ROUND</a:t>
            </a:r>
            <a:endParaRPr lang="en-US" sz="1800" dirty="0"/>
          </a:p>
        </p:txBody>
      </p:sp>
      <p:sp>
        <p:nvSpPr>
          <p:cNvPr id="12" name="Text 10"/>
          <p:cNvSpPr/>
          <p:nvPr/>
        </p:nvSpPr>
        <p:spPr>
          <a:xfrm>
            <a:off x="1238250" y="7511951"/>
            <a:ext cx="2748850" cy="781050"/>
          </a:xfrm>
          <a:prstGeom prst="rect">
            <a:avLst/>
          </a:prstGeom>
          <a:noFill/>
          <a:ln/>
        </p:spPr>
        <p:txBody>
          <a:bodyPr wrap="square" lIns="25400" tIns="25400" rIns="25400" bIns="25400" rtlCol="0" anchor="t">
            <a:normAutofit fontScale="92500" lnSpcReduction="10000"/>
          </a:bodyPr>
          <a:lstStyle/>
          <a:p>
            <a:pPr marL="0" indent="0" algn="l">
              <a:lnSpc>
                <a:spcPct val="150000"/>
              </a:lnSpc>
              <a:buNone/>
            </a:pPr>
            <a:r>
              <a:rPr lang="en-US" sz="3900" b="1" kern="0" spc="-117" dirty="0">
                <a:solidFill>
                  <a:srgbClr val="FFFFFF"/>
                </a:solidFill>
                <a:latin typeface="Arial" pitchFamily="34" charset="0"/>
                <a:ea typeface="Arial" pitchFamily="34" charset="-122"/>
                <a:cs typeface="Arial" pitchFamily="34" charset="-120"/>
              </a:rPr>
              <a:t>$1.5M SAFE</a:t>
            </a:r>
            <a:endParaRPr lang="en-US" sz="3900" dirty="0"/>
          </a:p>
        </p:txBody>
      </p:sp>
      <p:sp>
        <p:nvSpPr>
          <p:cNvPr id="13" name="Text 11"/>
          <p:cNvSpPr/>
          <p:nvPr/>
        </p:nvSpPr>
        <p:spPr>
          <a:xfrm>
            <a:off x="4516636" y="7092851"/>
            <a:ext cx="2455218" cy="381000"/>
          </a:xfrm>
          <a:prstGeom prst="rect">
            <a:avLst/>
          </a:prstGeom>
          <a:noFill/>
          <a:ln/>
        </p:spPr>
        <p:txBody>
          <a:bodyPr wrap="square" lIns="25400" tIns="25400" rIns="25400" bIns="25400" rtlCol="0" anchor="t">
            <a:normAutofit fontScale="92500" lnSpcReduction="10000"/>
          </a:bodyPr>
          <a:lstStyle/>
          <a:p>
            <a:pPr marL="0" indent="0" algn="l">
              <a:lnSpc>
                <a:spcPct val="150000"/>
              </a:lnSpc>
              <a:buNone/>
            </a:pPr>
            <a:r>
              <a:rPr lang="en-US" sz="1800" b="1" kern="0" spc="216" dirty="0">
                <a:solidFill>
                  <a:srgbClr val="EFF1F3">
                    <a:alpha val="55000"/>
                  </a:srgbClr>
                </a:solidFill>
                <a:latin typeface="Arial" pitchFamily="34" charset="0"/>
                <a:ea typeface="Arial" pitchFamily="34" charset="-122"/>
                <a:cs typeface="Arial" pitchFamily="34" charset="-120"/>
              </a:rPr>
              <a:t>RUNWAY</a:t>
            </a:r>
            <a:endParaRPr lang="en-US" sz="1800" dirty="0"/>
          </a:p>
        </p:txBody>
      </p:sp>
      <p:sp>
        <p:nvSpPr>
          <p:cNvPr id="14" name="Text 12"/>
          <p:cNvSpPr/>
          <p:nvPr/>
        </p:nvSpPr>
        <p:spPr>
          <a:xfrm>
            <a:off x="4516636" y="7511951"/>
            <a:ext cx="2455218" cy="781050"/>
          </a:xfrm>
          <a:prstGeom prst="rect">
            <a:avLst/>
          </a:prstGeom>
          <a:noFill/>
          <a:ln/>
        </p:spPr>
        <p:txBody>
          <a:bodyPr wrap="square" lIns="25400" tIns="25400" rIns="25400" bIns="25400" rtlCol="0" anchor="t">
            <a:normAutofit fontScale="92500" lnSpcReduction="10000"/>
          </a:bodyPr>
          <a:lstStyle/>
          <a:p>
            <a:pPr marL="0" indent="0" algn="l">
              <a:lnSpc>
                <a:spcPct val="150000"/>
              </a:lnSpc>
              <a:buNone/>
            </a:pPr>
            <a:r>
              <a:rPr lang="en-US" sz="3900" b="1" kern="0" spc="-117" dirty="0">
                <a:solidFill>
                  <a:srgbClr val="FFFFFF"/>
                </a:solidFill>
                <a:latin typeface="Arial" pitchFamily="34" charset="0"/>
                <a:ea typeface="Arial" pitchFamily="34" charset="-122"/>
                <a:cs typeface="Arial" pitchFamily="34" charset="-120"/>
              </a:rPr>
              <a:t>18 months</a:t>
            </a:r>
            <a:endParaRPr lang="en-US" sz="3900" dirty="0"/>
          </a:p>
        </p:txBody>
      </p:sp>
      <p:sp>
        <p:nvSpPr>
          <p:cNvPr id="15" name="Text 13"/>
          <p:cNvSpPr/>
          <p:nvPr/>
        </p:nvSpPr>
        <p:spPr>
          <a:xfrm>
            <a:off x="7505254" y="7092851"/>
            <a:ext cx="5536789" cy="381000"/>
          </a:xfrm>
          <a:prstGeom prst="rect">
            <a:avLst/>
          </a:prstGeom>
          <a:noFill/>
          <a:ln/>
        </p:spPr>
        <p:txBody>
          <a:bodyPr wrap="square" lIns="25400" tIns="25400" rIns="25400" bIns="25400" rtlCol="0" anchor="t">
            <a:normAutofit fontScale="92500" lnSpcReduction="10000"/>
          </a:bodyPr>
          <a:lstStyle/>
          <a:p>
            <a:pPr marL="0" indent="0" algn="l">
              <a:lnSpc>
                <a:spcPct val="150000"/>
              </a:lnSpc>
              <a:buNone/>
            </a:pPr>
            <a:r>
              <a:rPr lang="en-US" sz="1800" b="1" kern="0" spc="216" dirty="0">
                <a:solidFill>
                  <a:srgbClr val="EFF1F3">
                    <a:alpha val="55000"/>
                  </a:srgbClr>
                </a:solidFill>
                <a:latin typeface="Arial" pitchFamily="34" charset="0"/>
                <a:ea typeface="Arial" pitchFamily="34" charset="-122"/>
                <a:cs typeface="Arial" pitchFamily="34" charset="-120"/>
              </a:rPr>
              <a:t>TARGET BY A</a:t>
            </a:r>
            <a:endParaRPr lang="en-US" sz="1800" dirty="0"/>
          </a:p>
        </p:txBody>
      </p:sp>
      <p:sp>
        <p:nvSpPr>
          <p:cNvPr id="16" name="Text 14"/>
          <p:cNvSpPr/>
          <p:nvPr/>
        </p:nvSpPr>
        <p:spPr>
          <a:xfrm>
            <a:off x="7505254" y="7511951"/>
            <a:ext cx="5536789" cy="781050"/>
          </a:xfrm>
          <a:prstGeom prst="rect">
            <a:avLst/>
          </a:prstGeom>
          <a:noFill/>
          <a:ln/>
        </p:spPr>
        <p:txBody>
          <a:bodyPr wrap="square" lIns="25400" tIns="25400" rIns="25400" bIns="25400" rtlCol="0" anchor="t">
            <a:normAutofit fontScale="92500" lnSpcReduction="10000"/>
          </a:bodyPr>
          <a:lstStyle/>
          <a:p>
            <a:pPr marL="0" indent="0" algn="l">
              <a:lnSpc>
                <a:spcPct val="150000"/>
              </a:lnSpc>
              <a:buNone/>
            </a:pPr>
            <a:r>
              <a:rPr lang="en-US" sz="3900" b="1" kern="0" spc="-117" dirty="0">
                <a:solidFill>
                  <a:srgbClr val="FFFFFF"/>
                </a:solidFill>
                <a:latin typeface="Arial" pitchFamily="34" charset="0"/>
                <a:ea typeface="Arial" pitchFamily="34" charset="-122"/>
                <a:cs typeface="Arial" pitchFamily="34" charset="-120"/>
              </a:rPr>
              <a:t>$3M ARR · 12 customers</a:t>
            </a:r>
            <a:endParaRPr lang="en-US" sz="3900" dirty="0"/>
          </a:p>
        </p:txBody>
      </p:sp>
      <p:sp>
        <p:nvSpPr>
          <p:cNvPr id="17" name="Text 15"/>
          <p:cNvSpPr/>
          <p:nvPr/>
        </p:nvSpPr>
        <p:spPr>
          <a:xfrm>
            <a:off x="1238250" y="9410700"/>
            <a:ext cx="9262421" cy="381000"/>
          </a:xfrm>
          <a:prstGeom prst="rect">
            <a:avLst/>
          </a:prstGeom>
          <a:noFill/>
          <a:ln/>
        </p:spPr>
        <p:txBody>
          <a:bodyPr wrap="square" lIns="25400" tIns="25400" rIns="25400" bIns="25400" rtlCol="0" anchor="t">
            <a:normAutofit fontScale="92500" lnSpcReduction="10000"/>
          </a:bodyPr>
          <a:lstStyle/>
          <a:p>
            <a:pPr marL="0" indent="0" algn="l">
              <a:lnSpc>
                <a:spcPct val="150000"/>
              </a:lnSpc>
              <a:buNone/>
            </a:pPr>
            <a:r>
              <a:rPr lang="en-US" sz="1800" kern="0" spc="108" dirty="0">
                <a:solidFill>
                  <a:srgbClr val="EFF1F3">
                    <a:alpha val="70000"/>
                  </a:srgbClr>
                </a:solidFill>
                <a:latin typeface="Arial" pitchFamily="34" charset="0"/>
                <a:ea typeface="Arial" pitchFamily="34" charset="-122"/>
                <a:cs typeface="Arial" pitchFamily="34" charset="-120"/>
              </a:rPr>
              <a:t>Arthur Kerimov · team@wayanjo.com · calendly.com/kerimovartur-official</a:t>
            </a:r>
            <a:endParaRPr lang="en-US" sz="1800" dirty="0"/>
          </a:p>
        </p:txBody>
      </p:sp>
      <p:sp>
        <p:nvSpPr>
          <p:cNvPr id="18" name="Text 16"/>
          <p:cNvSpPr/>
          <p:nvPr/>
        </p:nvSpPr>
        <p:spPr>
          <a:xfrm>
            <a:off x="13174861" y="9410700"/>
            <a:ext cx="3991136" cy="381000"/>
          </a:xfrm>
          <a:prstGeom prst="rect">
            <a:avLst/>
          </a:prstGeom>
          <a:noFill/>
          <a:ln/>
        </p:spPr>
        <p:txBody>
          <a:bodyPr wrap="square" lIns="25400" tIns="25400" rIns="25400" bIns="25400" rtlCol="0" anchor="t">
            <a:normAutofit fontScale="92500" lnSpcReduction="10000"/>
          </a:bodyPr>
          <a:lstStyle/>
          <a:p>
            <a:pPr marL="0" indent="0" algn="l">
              <a:lnSpc>
                <a:spcPct val="150000"/>
              </a:lnSpc>
              <a:buNone/>
            </a:pPr>
            <a:r>
              <a:rPr lang="en-US" sz="1800" kern="0" spc="108" dirty="0">
                <a:solidFill>
                  <a:srgbClr val="EFF1F3">
                    <a:alpha val="70000"/>
                  </a:srgbClr>
                </a:solidFill>
                <a:latin typeface="Arial" pitchFamily="34" charset="0"/>
                <a:ea typeface="Arial" pitchFamily="34" charset="-122"/>
                <a:cs typeface="Arial" pitchFamily="34" charset="-120"/>
              </a:rPr>
              <a:t>wayanjo.com/ai-company-brain</a:t>
            </a:r>
            <a:endParaRPr lang="en-US" sz="18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FFFFF"/>
        </a:solidFill>
        <a:effectLst/>
      </p:bgPr>
    </p:bg>
    <p:spTree>
      <p:nvGrpSpPr>
        <p:cNvPr id="1" name=""/>
        <p:cNvGrpSpPr/>
        <p:nvPr/>
      </p:nvGrpSpPr>
      <p:grpSpPr>
        <a:xfrm>
          <a:off x="0" y="0"/>
          <a:ext cx="0" cy="0"/>
          <a:chOff x="0" y="0"/>
          <a:chExt cx="0" cy="0"/>
        </a:xfrm>
      </p:grpSpPr>
      <p:sp>
        <p:nvSpPr>
          <p:cNvPr id="4" name="Shape 2"/>
          <p:cNvSpPr/>
          <p:nvPr/>
        </p:nvSpPr>
        <p:spPr>
          <a:xfrm>
            <a:off x="1238250" y="2103090"/>
            <a:ext cx="95250" cy="95250"/>
          </a:xfrm>
          <a:prstGeom prst="ellipse">
            <a:avLst/>
          </a:prstGeom>
          <a:solidFill>
            <a:srgbClr val="20A39E"/>
          </a:solidFill>
          <a:ln/>
          <a:effectLst>
            <a:outerShdw blurRad="101600" dist="50800" dir="16200000" algn="bl" rotWithShape="0">
              <a:srgbClr val="20A39E">
                <a:alpha val="13700"/>
              </a:srgbClr>
            </a:outerShdw>
          </a:effectLst>
        </p:spPr>
        <p:txBody>
          <a:bodyPr/>
          <a:lstStyle/>
          <a:p>
            <a:endParaRPr lang="en-AE"/>
          </a:p>
        </p:txBody>
      </p:sp>
      <p:sp>
        <p:nvSpPr>
          <p:cNvPr id="5" name="Text 3"/>
          <p:cNvSpPr/>
          <p:nvPr/>
        </p:nvSpPr>
        <p:spPr>
          <a:xfrm>
            <a:off x="1466850" y="2007840"/>
            <a:ext cx="2047131" cy="314325"/>
          </a:xfrm>
          <a:prstGeom prst="rect">
            <a:avLst/>
          </a:prstGeom>
          <a:noFill/>
          <a:ln/>
        </p:spPr>
        <p:txBody>
          <a:bodyPr wrap="square" lIns="0" tIns="0" rIns="0" bIns="0" rtlCol="0" anchor="t">
            <a:normAutofit fontScale="92500" lnSpcReduction="20000"/>
          </a:bodyPr>
          <a:lstStyle/>
          <a:p>
            <a:pPr marL="0" indent="0" algn="l">
              <a:lnSpc>
                <a:spcPct val="150000"/>
              </a:lnSpc>
              <a:buNone/>
            </a:pPr>
            <a:r>
              <a:rPr lang="en-US" sz="1800" b="1" kern="0" spc="252" dirty="0">
                <a:solidFill>
                  <a:srgbClr val="006A66"/>
                </a:solidFill>
                <a:latin typeface="Arial" pitchFamily="34" charset="0"/>
                <a:ea typeface="Arial" pitchFamily="34" charset="-122"/>
                <a:cs typeface="Arial" pitchFamily="34" charset="-120"/>
              </a:rPr>
              <a:t>THE PROBLEM</a:t>
            </a:r>
            <a:endParaRPr lang="en-US" sz="1800" dirty="0"/>
          </a:p>
        </p:txBody>
      </p:sp>
      <p:sp>
        <p:nvSpPr>
          <p:cNvPr id="6" name="Text 4"/>
          <p:cNvSpPr/>
          <p:nvPr/>
        </p:nvSpPr>
        <p:spPr>
          <a:xfrm>
            <a:off x="1238250" y="2931765"/>
            <a:ext cx="16285845" cy="3261271"/>
          </a:xfrm>
          <a:prstGeom prst="rect">
            <a:avLst/>
          </a:prstGeom>
          <a:noFill/>
          <a:ln/>
        </p:spPr>
        <p:txBody>
          <a:bodyPr wrap="square" lIns="25400" tIns="25400" rIns="25400" bIns="25400" rtlCol="0" anchor="t">
            <a:normAutofit fontScale="77500" lnSpcReduction="20000"/>
          </a:bodyPr>
          <a:lstStyle/>
          <a:p>
            <a:pPr marL="0" indent="0" algn="l">
              <a:lnSpc>
                <a:spcPct val="94000"/>
              </a:lnSpc>
              <a:buNone/>
            </a:pPr>
            <a:r>
              <a:rPr lang="en-US" sz="9000" b="1" kern="0" spc="-450" dirty="0">
                <a:solidFill>
                  <a:srgbClr val="0F1416"/>
                </a:solidFill>
                <a:latin typeface="Arial" pitchFamily="34" charset="0"/>
                <a:ea typeface="Arial" pitchFamily="34" charset="-122"/>
                <a:cs typeface="Arial" pitchFamily="34" charset="-120"/>
              </a:rPr>
              <a:t>Every CEO wants AI </a:t>
            </a:r>
          </a:p>
          <a:p>
            <a:pPr marL="0" indent="0" algn="l">
              <a:lnSpc>
                <a:spcPct val="94000"/>
              </a:lnSpc>
              <a:buNone/>
            </a:pPr>
            <a:endParaRPr lang="en-US" sz="9000" b="1" kern="0" spc="-450" dirty="0">
              <a:solidFill>
                <a:srgbClr val="006A66"/>
              </a:solidFill>
              <a:latin typeface="Arial" pitchFamily="34" charset="0"/>
              <a:ea typeface="Arial" pitchFamily="34" charset="-122"/>
              <a:cs typeface="Arial" pitchFamily="34" charset="-120"/>
            </a:endParaRPr>
          </a:p>
          <a:p>
            <a:pPr marL="0" indent="0" algn="l">
              <a:lnSpc>
                <a:spcPct val="94000"/>
              </a:lnSpc>
              <a:buNone/>
            </a:pPr>
            <a:r>
              <a:rPr lang="en-US" sz="9000" b="1" kern="0" spc="-450" dirty="0">
                <a:solidFill>
                  <a:srgbClr val="006A66"/>
                </a:solidFill>
                <a:latin typeface="Arial" pitchFamily="34" charset="0"/>
                <a:ea typeface="Arial" pitchFamily="34" charset="-122"/>
                <a:cs typeface="Arial" pitchFamily="34" charset="-120"/>
              </a:rPr>
              <a:t>Almost none </a:t>
            </a:r>
            <a:r>
              <a:rPr lang="en-US" sz="9000" b="1" kern="0" spc="-450" dirty="0">
                <a:solidFill>
                  <a:srgbClr val="0F1416"/>
                </a:solidFill>
                <a:latin typeface="Arial" pitchFamily="34" charset="0"/>
                <a:ea typeface="Arial" pitchFamily="34" charset="-122"/>
                <a:cs typeface="Arial" pitchFamily="34" charset="-120"/>
              </a:rPr>
              <a:t>know how to rebuild around it</a:t>
            </a:r>
            <a:endParaRPr lang="en-US" sz="9000" dirty="0"/>
          </a:p>
        </p:txBody>
      </p:sp>
      <p:sp>
        <p:nvSpPr>
          <p:cNvPr id="7" name="Text 5"/>
          <p:cNvSpPr/>
          <p:nvPr/>
        </p:nvSpPr>
        <p:spPr>
          <a:xfrm>
            <a:off x="1238250" y="6764536"/>
            <a:ext cx="14716125" cy="1581150"/>
          </a:xfrm>
          <a:prstGeom prst="rect">
            <a:avLst/>
          </a:prstGeom>
          <a:noFill/>
          <a:ln/>
        </p:spPr>
        <p:txBody>
          <a:bodyPr wrap="square" lIns="25400" tIns="25400" rIns="25400" bIns="25400" rtlCol="0" anchor="t">
            <a:normAutofit fontScale="92500" lnSpcReduction="20000"/>
          </a:bodyPr>
          <a:lstStyle/>
          <a:p>
            <a:pPr marL="0" indent="0" algn="l">
              <a:lnSpc>
                <a:spcPct val="135000"/>
              </a:lnSpc>
              <a:buNone/>
            </a:pPr>
            <a:r>
              <a:rPr lang="en-US" sz="3000" kern="0" spc="-45" dirty="0">
                <a:solidFill>
                  <a:srgbClr val="3D4948"/>
                </a:solidFill>
                <a:latin typeface="Arial" pitchFamily="34" charset="0"/>
                <a:ea typeface="Arial" pitchFamily="34" charset="-122"/>
                <a:cs typeface="Arial" pitchFamily="34" charset="-120"/>
              </a:rPr>
              <a:t>ChatGPT works in a tab. Copilot works on one document. But the moment you ask AI to run a real process across messy data, real workflows, regulated environments it breaks. Businesses have models. They don't have a way to operationalize them.</a:t>
            </a:r>
            <a:endParaRPr lang="en-US" sz="30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0" y="0"/>
            <a:ext cx="18288000" cy="10287000"/>
          </a:xfrm>
          <a:prstGeom prst="rect">
            <a:avLst/>
          </a:prstGeom>
          <a:solidFill>
            <a:srgbClr val="F7F9FB"/>
          </a:solidFill>
          <a:ln/>
        </p:spPr>
        <p:txBody>
          <a:bodyPr/>
          <a:lstStyle/>
          <a:p>
            <a:endParaRPr lang="en-AE"/>
          </a:p>
        </p:txBody>
      </p:sp>
      <p:sp>
        <p:nvSpPr>
          <p:cNvPr id="5" name="Shape 3"/>
          <p:cNvSpPr/>
          <p:nvPr/>
        </p:nvSpPr>
        <p:spPr>
          <a:xfrm>
            <a:off x="1238250" y="1076325"/>
            <a:ext cx="95250" cy="95250"/>
          </a:xfrm>
          <a:prstGeom prst="ellipse">
            <a:avLst/>
          </a:prstGeom>
          <a:solidFill>
            <a:srgbClr val="20A39E"/>
          </a:solidFill>
          <a:ln/>
          <a:effectLst>
            <a:outerShdw blurRad="101600" dist="50800" dir="16200000" algn="bl" rotWithShape="0">
              <a:srgbClr val="20A39E">
                <a:alpha val="21600"/>
              </a:srgbClr>
            </a:outerShdw>
          </a:effectLst>
        </p:spPr>
        <p:txBody>
          <a:bodyPr/>
          <a:lstStyle/>
          <a:p>
            <a:endParaRPr lang="en-AE"/>
          </a:p>
        </p:txBody>
      </p:sp>
      <p:sp>
        <p:nvSpPr>
          <p:cNvPr id="6" name="Text 4"/>
          <p:cNvSpPr/>
          <p:nvPr/>
        </p:nvSpPr>
        <p:spPr>
          <a:xfrm>
            <a:off x="1466850" y="981075"/>
            <a:ext cx="1296144" cy="314325"/>
          </a:xfrm>
          <a:prstGeom prst="rect">
            <a:avLst/>
          </a:prstGeom>
          <a:noFill/>
          <a:ln/>
        </p:spPr>
        <p:txBody>
          <a:bodyPr wrap="square" lIns="0" tIns="0" rIns="0" bIns="0" rtlCol="0" anchor="t">
            <a:normAutofit fontScale="92500" lnSpcReduction="20000"/>
          </a:bodyPr>
          <a:lstStyle/>
          <a:p>
            <a:pPr marL="0" indent="0" algn="l">
              <a:lnSpc>
                <a:spcPct val="150000"/>
              </a:lnSpc>
              <a:buNone/>
            </a:pPr>
            <a:r>
              <a:rPr lang="en-US" sz="1800" b="1" kern="0" spc="252" dirty="0">
                <a:solidFill>
                  <a:srgbClr val="006A66"/>
                </a:solidFill>
                <a:latin typeface="Arial" pitchFamily="34" charset="0"/>
                <a:ea typeface="Arial" pitchFamily="34" charset="-122"/>
                <a:cs typeface="Arial" pitchFamily="34" charset="-120"/>
              </a:rPr>
              <a:t>THE GAP</a:t>
            </a:r>
            <a:endParaRPr lang="en-US" sz="1800" dirty="0"/>
          </a:p>
        </p:txBody>
      </p:sp>
      <p:sp>
        <p:nvSpPr>
          <p:cNvPr id="7" name="Text 5"/>
          <p:cNvSpPr/>
          <p:nvPr/>
        </p:nvSpPr>
        <p:spPr>
          <a:xfrm>
            <a:off x="1238250" y="1600200"/>
            <a:ext cx="16285845" cy="1747838"/>
          </a:xfrm>
          <a:prstGeom prst="rect">
            <a:avLst/>
          </a:prstGeom>
          <a:noFill/>
          <a:ln/>
        </p:spPr>
        <p:txBody>
          <a:bodyPr wrap="square" lIns="25400" tIns="25400" rIns="25400" bIns="25400" rtlCol="0" anchor="t">
            <a:normAutofit fontScale="92500" lnSpcReduction="20000"/>
          </a:bodyPr>
          <a:lstStyle/>
          <a:p>
            <a:pPr marL="0" indent="0" algn="l">
              <a:lnSpc>
                <a:spcPct val="102000"/>
              </a:lnSpc>
              <a:buNone/>
            </a:pPr>
            <a:r>
              <a:rPr lang="en-US" sz="6600" b="1" kern="0" spc="-264" dirty="0">
                <a:solidFill>
                  <a:srgbClr val="0F1416"/>
                </a:solidFill>
                <a:latin typeface="Arial" pitchFamily="34" charset="0"/>
                <a:ea typeface="Arial" pitchFamily="34" charset="-122"/>
                <a:cs typeface="Arial" pitchFamily="34" charset="-120"/>
              </a:rPr>
              <a:t>Two things are missing between AI and the business</a:t>
            </a:r>
            <a:endParaRPr lang="en-US" sz="6600" dirty="0"/>
          </a:p>
        </p:txBody>
      </p:sp>
      <p:sp>
        <p:nvSpPr>
          <p:cNvPr id="8" name="Shape 6"/>
          <p:cNvSpPr/>
          <p:nvPr/>
        </p:nvSpPr>
        <p:spPr>
          <a:xfrm>
            <a:off x="1238250" y="3843338"/>
            <a:ext cx="7449741" cy="3543300"/>
          </a:xfrm>
          <a:prstGeom prst="roundRect">
            <a:avLst>
              <a:gd name="adj" fmla="val 7527"/>
            </a:avLst>
          </a:prstGeom>
          <a:solidFill>
            <a:srgbClr val="FFFFFF"/>
          </a:solidFill>
          <a:ln w="9525">
            <a:solidFill>
              <a:srgbClr val="E2E8F0"/>
            </a:solidFill>
            <a:prstDash val="solid"/>
          </a:ln>
        </p:spPr>
        <p:txBody>
          <a:bodyPr/>
          <a:lstStyle/>
          <a:p>
            <a:endParaRPr lang="en-AE"/>
          </a:p>
        </p:txBody>
      </p:sp>
      <p:sp>
        <p:nvSpPr>
          <p:cNvPr id="9" name="Text 7"/>
          <p:cNvSpPr/>
          <p:nvPr/>
        </p:nvSpPr>
        <p:spPr>
          <a:xfrm>
            <a:off x="1590675" y="4271963"/>
            <a:ext cx="6947237" cy="381000"/>
          </a:xfrm>
          <a:prstGeom prst="rect">
            <a:avLst/>
          </a:prstGeom>
          <a:noFill/>
          <a:ln/>
        </p:spPr>
        <p:txBody>
          <a:bodyPr wrap="square" lIns="25400" tIns="25400" rIns="25400" bIns="25400" rtlCol="0" anchor="t">
            <a:normAutofit fontScale="92500" lnSpcReduction="10000"/>
          </a:bodyPr>
          <a:lstStyle/>
          <a:p>
            <a:pPr marL="0" indent="0" algn="l">
              <a:lnSpc>
                <a:spcPct val="150000"/>
              </a:lnSpc>
              <a:buNone/>
            </a:pPr>
            <a:r>
              <a:rPr lang="en-US" sz="1800" b="1" kern="0" spc="180" dirty="0">
                <a:solidFill>
                  <a:srgbClr val="006A66"/>
                </a:solidFill>
                <a:latin typeface="Arial" pitchFamily="34" charset="0"/>
                <a:ea typeface="Arial" pitchFamily="34" charset="-122"/>
                <a:cs typeface="Arial" pitchFamily="34" charset="-120"/>
              </a:rPr>
              <a:t>LAYER 01</a:t>
            </a:r>
            <a:endParaRPr lang="en-US" sz="1800" dirty="0"/>
          </a:p>
        </p:txBody>
      </p:sp>
      <p:sp>
        <p:nvSpPr>
          <p:cNvPr id="10" name="Text 8"/>
          <p:cNvSpPr/>
          <p:nvPr/>
        </p:nvSpPr>
        <p:spPr>
          <a:xfrm>
            <a:off x="1590675" y="4805363"/>
            <a:ext cx="6947237" cy="438150"/>
          </a:xfrm>
          <a:prstGeom prst="rect">
            <a:avLst/>
          </a:prstGeom>
          <a:noFill/>
          <a:ln/>
        </p:spPr>
        <p:txBody>
          <a:bodyPr wrap="square" lIns="25400" tIns="25400" rIns="25400" bIns="25400" rtlCol="0" anchor="t">
            <a:normAutofit fontScale="92500" lnSpcReduction="20000"/>
          </a:bodyPr>
          <a:lstStyle/>
          <a:p>
            <a:pPr marL="0" indent="0" algn="l">
              <a:lnSpc>
                <a:spcPct val="105000"/>
              </a:lnSpc>
              <a:buNone/>
            </a:pPr>
            <a:r>
              <a:rPr lang="en-US" sz="3000" b="1" kern="0" spc="-75" dirty="0">
                <a:solidFill>
                  <a:srgbClr val="0F1416"/>
                </a:solidFill>
                <a:latin typeface="Arial" pitchFamily="34" charset="0"/>
                <a:ea typeface="Arial" pitchFamily="34" charset="-122"/>
                <a:cs typeface="Arial" pitchFamily="34" charset="-120"/>
              </a:rPr>
              <a:t>Data collection</a:t>
            </a:r>
            <a:endParaRPr lang="en-US" sz="3000" dirty="0"/>
          </a:p>
        </p:txBody>
      </p:sp>
      <p:sp>
        <p:nvSpPr>
          <p:cNvPr id="11" name="Text 9"/>
          <p:cNvSpPr/>
          <p:nvPr/>
        </p:nvSpPr>
        <p:spPr>
          <a:xfrm>
            <a:off x="1590675" y="5395913"/>
            <a:ext cx="6947237" cy="1066800"/>
          </a:xfrm>
          <a:prstGeom prst="rect">
            <a:avLst/>
          </a:prstGeom>
          <a:noFill/>
          <a:ln/>
        </p:spPr>
        <p:txBody>
          <a:bodyPr wrap="square" lIns="25400" tIns="25400" rIns="25400" bIns="25400" rtlCol="0" anchor="t">
            <a:normAutofit fontScale="92500" lnSpcReduction="20000"/>
          </a:bodyPr>
          <a:lstStyle/>
          <a:p>
            <a:pPr marL="0" indent="0" algn="l">
              <a:lnSpc>
                <a:spcPct val="150000"/>
              </a:lnSpc>
              <a:buNone/>
            </a:pPr>
            <a:r>
              <a:rPr lang="en-US" sz="1800" kern="0" spc="-21" dirty="0">
                <a:solidFill>
                  <a:srgbClr val="3D4948"/>
                </a:solidFill>
                <a:latin typeface="Arial" pitchFamily="34" charset="0"/>
                <a:ea typeface="Arial" pitchFamily="34" charset="-122"/>
                <a:cs typeface="Arial" pitchFamily="34" charset="-120"/>
              </a:rPr>
              <a:t>A way to continuously capture how the company actually runs — documents, decisions, workflows, recorded screens, system events — into a private, structured memory.</a:t>
            </a:r>
            <a:endParaRPr lang="en-US" sz="1800" dirty="0"/>
          </a:p>
        </p:txBody>
      </p:sp>
      <p:sp>
        <p:nvSpPr>
          <p:cNvPr id="12" name="Text 10"/>
          <p:cNvSpPr/>
          <p:nvPr/>
        </p:nvSpPr>
        <p:spPr>
          <a:xfrm>
            <a:off x="1590675" y="6615113"/>
            <a:ext cx="6947237" cy="381000"/>
          </a:xfrm>
          <a:prstGeom prst="rect">
            <a:avLst/>
          </a:prstGeom>
          <a:noFill/>
          <a:ln/>
        </p:spPr>
        <p:txBody>
          <a:bodyPr wrap="square" lIns="25400" tIns="25400" rIns="25400" bIns="25400" rtlCol="0" anchor="t">
            <a:normAutofit fontScale="92500" lnSpcReduction="10000"/>
          </a:bodyPr>
          <a:lstStyle/>
          <a:p>
            <a:pPr marL="0" indent="0" algn="l">
              <a:lnSpc>
                <a:spcPct val="150000"/>
              </a:lnSpc>
              <a:buNone/>
            </a:pPr>
            <a:r>
              <a:rPr lang="en-US" sz="1800" b="1" kern="0" spc="144" dirty="0">
                <a:solidFill>
                  <a:srgbClr val="6D7A78"/>
                </a:solidFill>
                <a:latin typeface="Arial" pitchFamily="34" charset="0"/>
                <a:ea typeface="Arial" pitchFamily="34" charset="-122"/>
                <a:cs typeface="Arial" pitchFamily="34" charset="-120"/>
              </a:rPr>
              <a:t>TODAY: SCATTERED ACROSS 90+ TOOLS</a:t>
            </a:r>
            <a:endParaRPr lang="en-US" sz="1800" dirty="0"/>
          </a:p>
        </p:txBody>
      </p:sp>
      <p:sp>
        <p:nvSpPr>
          <p:cNvPr id="13" name="Text 11"/>
          <p:cNvSpPr/>
          <p:nvPr/>
        </p:nvSpPr>
        <p:spPr>
          <a:xfrm>
            <a:off x="8992791" y="5386388"/>
            <a:ext cx="378470" cy="495300"/>
          </a:xfrm>
          <a:prstGeom prst="rect">
            <a:avLst/>
          </a:prstGeom>
          <a:noFill/>
          <a:ln/>
        </p:spPr>
        <p:txBody>
          <a:bodyPr wrap="square" lIns="25400" tIns="25400" rIns="25400" bIns="25400" rtlCol="0" anchor="t">
            <a:normAutofit fontScale="92500" lnSpcReduction="10000"/>
          </a:bodyPr>
          <a:lstStyle/>
          <a:p>
            <a:pPr marL="0" indent="0" algn="l">
              <a:lnSpc>
                <a:spcPct val="150000"/>
              </a:lnSpc>
              <a:buNone/>
            </a:pPr>
            <a:r>
              <a:rPr lang="en-US" sz="2400" kern="0" spc="-21" dirty="0">
                <a:solidFill>
                  <a:srgbClr val="6D7A78"/>
                </a:solidFill>
                <a:latin typeface="Arial" pitchFamily="34" charset="0"/>
                <a:ea typeface="Arial" pitchFamily="34" charset="-122"/>
                <a:cs typeface="Arial" pitchFamily="34" charset="-120"/>
              </a:rPr>
              <a:t>→</a:t>
            </a:r>
            <a:endParaRPr lang="en-US" sz="2400" dirty="0"/>
          </a:p>
        </p:txBody>
      </p:sp>
      <p:sp>
        <p:nvSpPr>
          <p:cNvPr id="14" name="Shape 12"/>
          <p:cNvSpPr/>
          <p:nvPr/>
        </p:nvSpPr>
        <p:spPr>
          <a:xfrm>
            <a:off x="9599861" y="3843338"/>
            <a:ext cx="7449889" cy="3543300"/>
          </a:xfrm>
          <a:prstGeom prst="roundRect">
            <a:avLst>
              <a:gd name="adj" fmla="val 7527"/>
            </a:avLst>
          </a:prstGeom>
          <a:solidFill>
            <a:srgbClr val="006A66"/>
          </a:solidFill>
          <a:ln/>
          <a:effectLst>
            <a:outerShdw blurRad="571500" dist="228600" dir="5400000" algn="bl" rotWithShape="0">
              <a:srgbClr val="20A39E">
                <a:alpha val="22000"/>
              </a:srgbClr>
            </a:outerShdw>
          </a:effectLst>
        </p:spPr>
        <p:txBody>
          <a:bodyPr/>
          <a:lstStyle/>
          <a:p>
            <a:endParaRPr lang="en-AE"/>
          </a:p>
        </p:txBody>
      </p:sp>
      <p:sp>
        <p:nvSpPr>
          <p:cNvPr id="15" name="Text 13"/>
          <p:cNvSpPr/>
          <p:nvPr/>
        </p:nvSpPr>
        <p:spPr>
          <a:xfrm>
            <a:off x="9952286" y="4271963"/>
            <a:ext cx="6947391" cy="381000"/>
          </a:xfrm>
          <a:prstGeom prst="rect">
            <a:avLst/>
          </a:prstGeom>
          <a:noFill/>
          <a:ln/>
        </p:spPr>
        <p:txBody>
          <a:bodyPr wrap="square" lIns="25400" tIns="25400" rIns="25400" bIns="25400" rtlCol="0" anchor="t">
            <a:normAutofit fontScale="92500" lnSpcReduction="10000"/>
          </a:bodyPr>
          <a:lstStyle/>
          <a:p>
            <a:pPr marL="0" indent="0" algn="l">
              <a:lnSpc>
                <a:spcPct val="150000"/>
              </a:lnSpc>
              <a:buNone/>
            </a:pPr>
            <a:r>
              <a:rPr lang="en-US" sz="1800" b="1" kern="0" spc="180" dirty="0">
                <a:solidFill>
                  <a:srgbClr val="66D8D2"/>
                </a:solidFill>
                <a:latin typeface="Arial" pitchFamily="34" charset="0"/>
                <a:ea typeface="Arial" pitchFamily="34" charset="-122"/>
                <a:cs typeface="Arial" pitchFamily="34" charset="-120"/>
              </a:rPr>
              <a:t>LAYER 02</a:t>
            </a:r>
            <a:endParaRPr lang="en-US" sz="1800" dirty="0"/>
          </a:p>
        </p:txBody>
      </p:sp>
      <p:sp>
        <p:nvSpPr>
          <p:cNvPr id="16" name="Text 14"/>
          <p:cNvSpPr/>
          <p:nvPr/>
        </p:nvSpPr>
        <p:spPr>
          <a:xfrm>
            <a:off x="9952286" y="4805363"/>
            <a:ext cx="6947391" cy="438150"/>
          </a:xfrm>
          <a:prstGeom prst="rect">
            <a:avLst/>
          </a:prstGeom>
          <a:noFill/>
          <a:ln/>
        </p:spPr>
        <p:txBody>
          <a:bodyPr wrap="square" lIns="25400" tIns="25400" rIns="25400" bIns="25400" rtlCol="0" anchor="t">
            <a:normAutofit fontScale="92500" lnSpcReduction="20000"/>
          </a:bodyPr>
          <a:lstStyle/>
          <a:p>
            <a:pPr marL="0" indent="0" algn="l">
              <a:lnSpc>
                <a:spcPct val="105000"/>
              </a:lnSpc>
              <a:buNone/>
            </a:pPr>
            <a:r>
              <a:rPr lang="en-US" sz="3000" b="1" kern="0" spc="-75" dirty="0">
                <a:solidFill>
                  <a:srgbClr val="FFFFFF"/>
                </a:solidFill>
                <a:latin typeface="Arial" pitchFamily="34" charset="0"/>
                <a:ea typeface="Arial" pitchFamily="34" charset="-122"/>
                <a:cs typeface="Arial" pitchFamily="34" charset="-120"/>
              </a:rPr>
              <a:t>AI execution</a:t>
            </a:r>
            <a:endParaRPr lang="en-US" sz="3000" dirty="0"/>
          </a:p>
        </p:txBody>
      </p:sp>
      <p:sp>
        <p:nvSpPr>
          <p:cNvPr id="17" name="Text 15"/>
          <p:cNvSpPr/>
          <p:nvPr/>
        </p:nvSpPr>
        <p:spPr>
          <a:xfrm>
            <a:off x="9952286" y="5395913"/>
            <a:ext cx="6947391" cy="1066800"/>
          </a:xfrm>
          <a:prstGeom prst="rect">
            <a:avLst/>
          </a:prstGeom>
          <a:noFill/>
          <a:ln/>
        </p:spPr>
        <p:txBody>
          <a:bodyPr wrap="square" lIns="25400" tIns="25400" rIns="25400" bIns="25400" rtlCol="0" anchor="t">
            <a:normAutofit fontScale="92500" lnSpcReduction="20000"/>
          </a:bodyPr>
          <a:lstStyle/>
          <a:p>
            <a:pPr marL="0" indent="0" algn="l">
              <a:lnSpc>
                <a:spcPct val="150000"/>
              </a:lnSpc>
              <a:buNone/>
            </a:pPr>
            <a:r>
              <a:rPr lang="en-US" sz="1800" kern="0" spc="-21" dirty="0">
                <a:solidFill>
                  <a:srgbClr val="FFFFFF">
                    <a:alpha val="85000"/>
                  </a:srgbClr>
                </a:solidFill>
                <a:latin typeface="Arial" pitchFamily="34" charset="0"/>
                <a:ea typeface="Arial" pitchFamily="34" charset="-122"/>
                <a:cs typeface="Arial" pitchFamily="34" charset="-120"/>
              </a:rPr>
              <a:t>A controlled layer that lets agents act on that memory — with permissions, audit trail, human approval, and integrations into the company's real systems.</a:t>
            </a:r>
            <a:endParaRPr lang="en-US" sz="1800" dirty="0"/>
          </a:p>
        </p:txBody>
      </p:sp>
      <p:sp>
        <p:nvSpPr>
          <p:cNvPr id="18" name="Text 16"/>
          <p:cNvSpPr/>
          <p:nvPr/>
        </p:nvSpPr>
        <p:spPr>
          <a:xfrm>
            <a:off x="9952286" y="6615113"/>
            <a:ext cx="6947391" cy="381000"/>
          </a:xfrm>
          <a:prstGeom prst="rect">
            <a:avLst/>
          </a:prstGeom>
          <a:noFill/>
          <a:ln/>
        </p:spPr>
        <p:txBody>
          <a:bodyPr wrap="square" lIns="25400" tIns="25400" rIns="25400" bIns="25400" rtlCol="0" anchor="t">
            <a:normAutofit fontScale="92500" lnSpcReduction="10000"/>
          </a:bodyPr>
          <a:lstStyle/>
          <a:p>
            <a:pPr marL="0" indent="0" algn="l">
              <a:lnSpc>
                <a:spcPct val="150000"/>
              </a:lnSpc>
              <a:buNone/>
            </a:pPr>
            <a:r>
              <a:rPr lang="en-US" sz="1800" b="1" kern="0" spc="144" dirty="0">
                <a:solidFill>
                  <a:srgbClr val="66D8D2"/>
                </a:solidFill>
                <a:latin typeface="Arial" pitchFamily="34" charset="0"/>
                <a:ea typeface="Arial" pitchFamily="34" charset="-122"/>
                <a:cs typeface="Arial" pitchFamily="34" charset="-120"/>
              </a:rPr>
              <a:t>TODAY: DOESN'T EXIST FOR MOST BUSINESSES</a:t>
            </a:r>
            <a:endParaRPr lang="en-US" sz="1800" dirty="0"/>
          </a:p>
        </p:txBody>
      </p:sp>
      <p:sp>
        <p:nvSpPr>
          <p:cNvPr id="19" name="Shape 17"/>
          <p:cNvSpPr/>
          <p:nvPr/>
        </p:nvSpPr>
        <p:spPr>
          <a:xfrm>
            <a:off x="1238250" y="7920038"/>
            <a:ext cx="15811500" cy="1447800"/>
          </a:xfrm>
          <a:prstGeom prst="rect">
            <a:avLst/>
          </a:prstGeom>
          <a:solidFill>
            <a:srgbClr val="F7F9FB"/>
          </a:solidFill>
          <a:ln/>
        </p:spPr>
        <p:txBody>
          <a:bodyPr/>
          <a:lstStyle/>
          <a:p>
            <a:endParaRPr lang="en-AE"/>
          </a:p>
        </p:txBody>
      </p:sp>
      <p:sp>
        <p:nvSpPr>
          <p:cNvPr id="20" name="Shape 18"/>
          <p:cNvSpPr/>
          <p:nvPr/>
        </p:nvSpPr>
        <p:spPr>
          <a:xfrm>
            <a:off x="1238250" y="7920038"/>
            <a:ext cx="38100" cy="1447800"/>
          </a:xfrm>
          <a:prstGeom prst="rect">
            <a:avLst/>
          </a:prstGeom>
          <a:solidFill>
            <a:srgbClr val="006A66"/>
          </a:solidFill>
          <a:ln/>
        </p:spPr>
        <p:txBody>
          <a:bodyPr/>
          <a:lstStyle/>
          <a:p>
            <a:endParaRPr lang="en-AE"/>
          </a:p>
        </p:txBody>
      </p:sp>
      <p:sp>
        <p:nvSpPr>
          <p:cNvPr id="21" name="Text 19"/>
          <p:cNvSpPr/>
          <p:nvPr/>
        </p:nvSpPr>
        <p:spPr>
          <a:xfrm>
            <a:off x="1695450" y="8262938"/>
            <a:ext cx="15383256" cy="800100"/>
          </a:xfrm>
          <a:prstGeom prst="rect">
            <a:avLst/>
          </a:prstGeom>
          <a:noFill/>
          <a:ln/>
        </p:spPr>
        <p:txBody>
          <a:bodyPr wrap="square" lIns="25400" tIns="25400" rIns="25400" bIns="25400" rtlCol="0" anchor="t">
            <a:normAutofit fontScale="92500" lnSpcReduction="10000"/>
          </a:bodyPr>
          <a:lstStyle/>
          <a:p>
            <a:pPr marL="0" indent="0" algn="l">
              <a:lnSpc>
                <a:spcPct val="125000"/>
              </a:lnSpc>
              <a:buNone/>
            </a:pPr>
            <a:r>
              <a:rPr lang="en-US" sz="2400" b="1" kern="0" spc="-48" dirty="0">
                <a:solidFill>
                  <a:srgbClr val="0F1416"/>
                </a:solidFill>
                <a:latin typeface="Arial" pitchFamily="34" charset="0"/>
                <a:ea typeface="Arial" pitchFamily="34" charset="-122"/>
                <a:cs typeface="Arial" pitchFamily="34" charset="-120"/>
              </a:rPr>
              <a:t>The market has 1,000 chatbots. It has zero standard way to give a company structured memory and an execution layer it can trust. That is the entire opportunity.</a:t>
            </a:r>
            <a:endParaRPr lang="en-US" sz="24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0" y="0"/>
            <a:ext cx="18288000" cy="10287000"/>
          </a:xfrm>
          <a:prstGeom prst="rect">
            <a:avLst/>
          </a:prstGeom>
          <a:solidFill>
            <a:srgbClr val="06201E"/>
          </a:solidFill>
          <a:ln/>
        </p:spPr>
        <p:txBody>
          <a:bodyPr/>
          <a:lstStyle/>
          <a:p>
            <a:endParaRPr lang="en-AE"/>
          </a:p>
        </p:txBody>
      </p:sp>
      <p:sp>
        <p:nvSpPr>
          <p:cNvPr id="3" name="Shape 1"/>
          <p:cNvSpPr/>
          <p:nvPr/>
        </p:nvSpPr>
        <p:spPr>
          <a:xfrm>
            <a:off x="12954000" y="2057400"/>
            <a:ext cx="7620000" cy="7620000"/>
          </a:xfrm>
          <a:prstGeom prst="ellipse">
            <a:avLst/>
          </a:prstGeom>
          <a:solidFill>
            <a:srgbClr val="20A39E">
              <a:alpha val="35000"/>
            </a:srgbClr>
          </a:solidFill>
          <a:ln/>
        </p:spPr>
        <p:txBody>
          <a:bodyPr/>
          <a:lstStyle/>
          <a:p>
            <a:endParaRPr lang="en-AE"/>
          </a:p>
        </p:txBody>
      </p:sp>
      <p:sp>
        <p:nvSpPr>
          <p:cNvPr id="6" name="Shape 4"/>
          <p:cNvSpPr/>
          <p:nvPr/>
        </p:nvSpPr>
        <p:spPr>
          <a:xfrm>
            <a:off x="1238250" y="1577429"/>
            <a:ext cx="95250" cy="95250"/>
          </a:xfrm>
          <a:prstGeom prst="ellipse">
            <a:avLst/>
          </a:prstGeom>
          <a:solidFill>
            <a:srgbClr val="66D8D2"/>
          </a:solidFill>
          <a:ln/>
          <a:effectLst>
            <a:outerShdw blurRad="101600" dist="50800" dir="16200000" algn="bl" rotWithShape="0">
              <a:srgbClr val="20A39E">
                <a:alpha val="17300"/>
              </a:srgbClr>
            </a:outerShdw>
          </a:effectLst>
        </p:spPr>
        <p:txBody>
          <a:bodyPr/>
          <a:lstStyle/>
          <a:p>
            <a:endParaRPr lang="en-AE"/>
          </a:p>
        </p:txBody>
      </p:sp>
      <p:sp>
        <p:nvSpPr>
          <p:cNvPr id="7" name="Text 5"/>
          <p:cNvSpPr/>
          <p:nvPr/>
        </p:nvSpPr>
        <p:spPr>
          <a:xfrm>
            <a:off x="1466850" y="1482179"/>
            <a:ext cx="2112466" cy="314325"/>
          </a:xfrm>
          <a:prstGeom prst="rect">
            <a:avLst/>
          </a:prstGeom>
          <a:noFill/>
          <a:ln/>
        </p:spPr>
        <p:txBody>
          <a:bodyPr wrap="square" lIns="0" tIns="0" rIns="0" bIns="0" rtlCol="0" anchor="t">
            <a:normAutofit fontScale="92500" lnSpcReduction="20000"/>
          </a:bodyPr>
          <a:lstStyle/>
          <a:p>
            <a:pPr marL="0" indent="0" algn="l">
              <a:lnSpc>
                <a:spcPct val="150000"/>
              </a:lnSpc>
              <a:buNone/>
            </a:pPr>
            <a:r>
              <a:rPr lang="en-US" sz="1800" b="1" kern="0" spc="252" dirty="0">
                <a:solidFill>
                  <a:srgbClr val="66D8D2"/>
                </a:solidFill>
                <a:latin typeface="Arial" pitchFamily="34" charset="0"/>
                <a:ea typeface="Arial" pitchFamily="34" charset="-122"/>
                <a:cs typeface="Arial" pitchFamily="34" charset="-120"/>
              </a:rPr>
              <a:t>Why now?</a:t>
            </a:r>
            <a:endParaRPr lang="en-US" sz="1800" dirty="0"/>
          </a:p>
        </p:txBody>
      </p:sp>
      <p:sp>
        <p:nvSpPr>
          <p:cNvPr id="8" name="Text 6"/>
          <p:cNvSpPr/>
          <p:nvPr/>
        </p:nvSpPr>
        <p:spPr>
          <a:xfrm>
            <a:off x="1238250" y="2406104"/>
            <a:ext cx="16285845" cy="3798391"/>
          </a:xfrm>
          <a:prstGeom prst="rect">
            <a:avLst/>
          </a:prstGeom>
          <a:noFill/>
          <a:ln/>
        </p:spPr>
        <p:txBody>
          <a:bodyPr wrap="square" lIns="25400" tIns="25400" rIns="25400" bIns="25400" rtlCol="0" anchor="t">
            <a:normAutofit fontScale="92500" lnSpcReduction="10000"/>
          </a:bodyPr>
          <a:lstStyle/>
          <a:p>
            <a:pPr marL="0" indent="0" algn="l">
              <a:lnSpc>
                <a:spcPct val="94000"/>
              </a:lnSpc>
              <a:buNone/>
            </a:pPr>
            <a:r>
              <a:rPr lang="en-US" sz="10500" b="1" kern="0" spc="-525" dirty="0">
                <a:solidFill>
                  <a:srgbClr val="FFFFFF"/>
                </a:solidFill>
                <a:latin typeface="Arial" pitchFamily="34" charset="0"/>
                <a:ea typeface="Arial" pitchFamily="34" charset="-122"/>
                <a:cs typeface="Arial" pitchFamily="34" charset="-120"/>
              </a:rPr>
              <a:t>Every regulated industry will run on a </a:t>
            </a:r>
            <a:r>
              <a:rPr lang="en-US" sz="10500" b="1" kern="0" spc="-525" dirty="0">
                <a:solidFill>
                  <a:srgbClr val="66D8D2"/>
                </a:solidFill>
                <a:latin typeface="Arial" pitchFamily="34" charset="0"/>
                <a:ea typeface="Arial" pitchFamily="34" charset="-122"/>
                <a:cs typeface="Arial" pitchFamily="34" charset="-120"/>
              </a:rPr>
              <a:t>private execution layer </a:t>
            </a:r>
            <a:endParaRPr lang="en-US" sz="10500" dirty="0"/>
          </a:p>
        </p:txBody>
      </p:sp>
      <p:sp>
        <p:nvSpPr>
          <p:cNvPr id="9" name="Text 7"/>
          <p:cNvSpPr/>
          <p:nvPr/>
        </p:nvSpPr>
        <p:spPr>
          <a:xfrm>
            <a:off x="1238250" y="6775996"/>
            <a:ext cx="14716125" cy="2095500"/>
          </a:xfrm>
          <a:prstGeom prst="rect">
            <a:avLst/>
          </a:prstGeom>
          <a:noFill/>
          <a:ln/>
        </p:spPr>
        <p:txBody>
          <a:bodyPr wrap="square" lIns="25400" tIns="25400" rIns="25400" bIns="25400" rtlCol="0" anchor="t">
            <a:normAutofit fontScale="77500" lnSpcReduction="20000"/>
          </a:bodyPr>
          <a:lstStyle/>
          <a:p>
            <a:pPr marL="0" indent="0" algn="l">
              <a:lnSpc>
                <a:spcPct val="135000"/>
              </a:lnSpc>
              <a:buNone/>
            </a:pPr>
            <a:r>
              <a:rPr lang="en-US" sz="3000" kern="0" spc="-45" dirty="0">
                <a:solidFill>
                  <a:srgbClr val="EFF1F3">
                    <a:alpha val="78000"/>
                  </a:srgbClr>
                </a:solidFill>
                <a:latin typeface="Arial" pitchFamily="34" charset="0"/>
                <a:ea typeface="Arial" pitchFamily="34" charset="-122"/>
                <a:cs typeface="Arial" pitchFamily="34" charset="-120"/>
              </a:rPr>
              <a:t>Generic AI (ChatGPT, Copilot, Claude) will own the consumer and the open knowledge worker. The serious money defense, aerospace, government, healthcare, finance, energy will run on private, in-cloud execution layers built around each industry</a:t>
            </a:r>
          </a:p>
          <a:p>
            <a:pPr marL="0" indent="0" algn="l">
              <a:lnSpc>
                <a:spcPct val="135000"/>
              </a:lnSpc>
              <a:buNone/>
            </a:pPr>
            <a:endParaRPr lang="en-US" sz="3000" kern="0" spc="-45" dirty="0">
              <a:solidFill>
                <a:srgbClr val="EFF1F3">
                  <a:alpha val="78000"/>
                </a:srgbClr>
              </a:solidFill>
              <a:latin typeface="Arial" pitchFamily="34" charset="0"/>
              <a:ea typeface="Arial" pitchFamily="34" charset="-122"/>
              <a:cs typeface="Arial" pitchFamily="34" charset="-120"/>
            </a:endParaRPr>
          </a:p>
          <a:p>
            <a:pPr marL="0" indent="0" algn="l">
              <a:lnSpc>
                <a:spcPct val="135000"/>
              </a:lnSpc>
              <a:buNone/>
            </a:pPr>
            <a:r>
              <a:rPr lang="en-US" sz="3000" kern="0" spc="-45" dirty="0">
                <a:solidFill>
                  <a:srgbClr val="EFF1F3">
                    <a:alpha val="78000"/>
                  </a:srgbClr>
                </a:solidFill>
                <a:latin typeface="Arial" pitchFamily="34" charset="0"/>
                <a:ea typeface="Arial" pitchFamily="34" charset="-122"/>
                <a:cs typeface="Arial" pitchFamily="34" charset="-120"/>
              </a:rPr>
              <a:t>We are building one of those</a:t>
            </a:r>
            <a:endParaRPr lang="en-US" sz="30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FFFFF"/>
        </a:solidFill>
        <a:effectLst/>
      </p:bgPr>
    </p:bg>
    <p:spTree>
      <p:nvGrpSpPr>
        <p:cNvPr id="1" name=""/>
        <p:cNvGrpSpPr/>
        <p:nvPr/>
      </p:nvGrpSpPr>
      <p:grpSpPr>
        <a:xfrm>
          <a:off x="0" y="0"/>
          <a:ext cx="0" cy="0"/>
          <a:chOff x="0" y="0"/>
          <a:chExt cx="0" cy="0"/>
        </a:xfrm>
      </p:grpSpPr>
      <p:sp>
        <p:nvSpPr>
          <p:cNvPr id="4" name="Shape 2"/>
          <p:cNvSpPr/>
          <p:nvPr/>
        </p:nvSpPr>
        <p:spPr>
          <a:xfrm>
            <a:off x="1238250" y="1549003"/>
            <a:ext cx="95250" cy="95250"/>
          </a:xfrm>
          <a:prstGeom prst="ellipse">
            <a:avLst/>
          </a:prstGeom>
          <a:solidFill>
            <a:srgbClr val="20A39E"/>
          </a:solidFill>
          <a:ln/>
          <a:effectLst>
            <a:outerShdw blurRad="101600" dist="50800" dir="16200000" algn="bl" rotWithShape="0">
              <a:srgbClr val="20A39E">
                <a:alpha val="10000"/>
              </a:srgbClr>
            </a:outerShdw>
          </a:effectLst>
        </p:spPr>
        <p:txBody>
          <a:bodyPr/>
          <a:lstStyle/>
          <a:p>
            <a:endParaRPr lang="en-AE"/>
          </a:p>
        </p:txBody>
      </p:sp>
      <p:sp>
        <p:nvSpPr>
          <p:cNvPr id="5" name="Text 3"/>
          <p:cNvSpPr/>
          <p:nvPr/>
        </p:nvSpPr>
        <p:spPr>
          <a:xfrm>
            <a:off x="1466850" y="1453753"/>
            <a:ext cx="2571452" cy="314325"/>
          </a:xfrm>
          <a:prstGeom prst="rect">
            <a:avLst/>
          </a:prstGeom>
          <a:noFill/>
          <a:ln/>
        </p:spPr>
        <p:txBody>
          <a:bodyPr wrap="square" lIns="0" tIns="0" rIns="0" bIns="0" rtlCol="0" anchor="t">
            <a:normAutofit fontScale="92500" lnSpcReduction="20000"/>
          </a:bodyPr>
          <a:lstStyle/>
          <a:p>
            <a:pPr marL="0" indent="0" algn="l">
              <a:lnSpc>
                <a:spcPct val="150000"/>
              </a:lnSpc>
              <a:buNone/>
            </a:pPr>
            <a:r>
              <a:rPr lang="en-US" sz="1800" b="1" kern="0" spc="252" dirty="0">
                <a:solidFill>
                  <a:srgbClr val="006A66"/>
                </a:solidFill>
                <a:latin typeface="Arial" pitchFamily="34" charset="0"/>
                <a:ea typeface="Arial" pitchFamily="34" charset="-122"/>
                <a:cs typeface="Arial" pitchFamily="34" charset="-120"/>
              </a:rPr>
              <a:t>WHAT W.BRAIN IS</a:t>
            </a:r>
            <a:endParaRPr lang="en-US" sz="1800" dirty="0"/>
          </a:p>
        </p:txBody>
      </p:sp>
      <p:sp>
        <p:nvSpPr>
          <p:cNvPr id="6" name="Text 4"/>
          <p:cNvSpPr/>
          <p:nvPr/>
        </p:nvSpPr>
        <p:spPr>
          <a:xfrm>
            <a:off x="1238250" y="2149078"/>
            <a:ext cx="8138017" cy="2836069"/>
          </a:xfrm>
          <a:prstGeom prst="rect">
            <a:avLst/>
          </a:prstGeom>
          <a:noFill/>
          <a:ln/>
        </p:spPr>
        <p:txBody>
          <a:bodyPr wrap="square" lIns="25400" tIns="25400" rIns="25400" bIns="25400" rtlCol="0" anchor="t">
            <a:normAutofit/>
          </a:bodyPr>
          <a:lstStyle/>
          <a:p>
            <a:pPr marL="0" indent="0" algn="l">
              <a:lnSpc>
                <a:spcPct val="102000"/>
              </a:lnSpc>
              <a:buNone/>
            </a:pPr>
            <a:r>
              <a:rPr lang="en-US" sz="5400" b="1" kern="0" spc="-216" dirty="0">
                <a:solidFill>
                  <a:srgbClr val="0F1416"/>
                </a:solidFill>
                <a:latin typeface="Arial" pitchFamily="34" charset="0"/>
                <a:ea typeface="Arial" pitchFamily="34" charset="-122"/>
                <a:cs typeface="Arial" pitchFamily="34" charset="-120"/>
              </a:rPr>
              <a:t>First wedge: procurement and aerospace document workflows</a:t>
            </a:r>
            <a:endParaRPr lang="en-US" sz="5400" dirty="0"/>
          </a:p>
        </p:txBody>
      </p:sp>
      <p:sp>
        <p:nvSpPr>
          <p:cNvPr id="7" name="Shape 5"/>
          <p:cNvSpPr/>
          <p:nvPr/>
        </p:nvSpPr>
        <p:spPr>
          <a:xfrm>
            <a:off x="1238250" y="5328047"/>
            <a:ext cx="914400" cy="9525"/>
          </a:xfrm>
          <a:prstGeom prst="rect">
            <a:avLst/>
          </a:prstGeom>
          <a:solidFill>
            <a:srgbClr val="0F1416"/>
          </a:solidFill>
          <a:ln/>
        </p:spPr>
        <p:txBody>
          <a:bodyPr/>
          <a:lstStyle/>
          <a:p>
            <a:endParaRPr lang="en-AE"/>
          </a:p>
        </p:txBody>
      </p:sp>
      <p:sp>
        <p:nvSpPr>
          <p:cNvPr id="8" name="Text 6"/>
          <p:cNvSpPr/>
          <p:nvPr/>
        </p:nvSpPr>
        <p:spPr>
          <a:xfrm>
            <a:off x="1238250" y="5718572"/>
            <a:ext cx="8397776" cy="1581150"/>
          </a:xfrm>
          <a:prstGeom prst="rect">
            <a:avLst/>
          </a:prstGeom>
          <a:noFill/>
          <a:ln/>
        </p:spPr>
        <p:txBody>
          <a:bodyPr wrap="square" lIns="25400" tIns="25400" rIns="25400" bIns="25400" rtlCol="0" anchor="t">
            <a:normAutofit fontScale="92500"/>
          </a:bodyPr>
          <a:lstStyle/>
          <a:p>
            <a:pPr marL="0" indent="0" algn="l">
              <a:lnSpc>
                <a:spcPct val="135000"/>
              </a:lnSpc>
              <a:buNone/>
            </a:pPr>
            <a:r>
              <a:rPr lang="en-US" sz="2250" kern="0" spc="-34" dirty="0">
                <a:solidFill>
                  <a:srgbClr val="3D4948"/>
                </a:solidFill>
                <a:latin typeface="Arial" pitchFamily="34" charset="0"/>
                <a:ea typeface="Arial" pitchFamily="34" charset="-122"/>
                <a:cs typeface="Arial" pitchFamily="34" charset="-120"/>
              </a:rPr>
              <a:t>We map a company's real workflows. We build the data collection layer that captures them. We build the execution layer that acts on them. It runs entirely inside your perimeter not ours, not OpenAI's, not Microsoft's.</a:t>
            </a:r>
            <a:endParaRPr lang="en-US" sz="2250" dirty="0"/>
          </a:p>
        </p:txBody>
      </p:sp>
      <p:sp>
        <p:nvSpPr>
          <p:cNvPr id="9" name="Shape 7"/>
          <p:cNvSpPr/>
          <p:nvPr/>
        </p:nvSpPr>
        <p:spPr>
          <a:xfrm>
            <a:off x="1238250" y="7642622"/>
            <a:ext cx="2448371" cy="552450"/>
          </a:xfrm>
          <a:prstGeom prst="roundRect">
            <a:avLst>
              <a:gd name="adj" fmla="val 50000"/>
            </a:avLst>
          </a:prstGeom>
          <a:solidFill>
            <a:srgbClr val="E6F4F3"/>
          </a:solidFill>
          <a:ln/>
        </p:spPr>
        <p:txBody>
          <a:bodyPr/>
          <a:lstStyle/>
          <a:p>
            <a:endParaRPr lang="en-AE"/>
          </a:p>
        </p:txBody>
      </p:sp>
      <p:sp>
        <p:nvSpPr>
          <p:cNvPr id="10" name="Text 8"/>
          <p:cNvSpPr/>
          <p:nvPr/>
        </p:nvSpPr>
        <p:spPr>
          <a:xfrm>
            <a:off x="1365980" y="7682613"/>
            <a:ext cx="2143571" cy="400050"/>
          </a:xfrm>
          <a:prstGeom prst="rect">
            <a:avLst/>
          </a:prstGeom>
          <a:noFill/>
          <a:ln/>
        </p:spPr>
        <p:txBody>
          <a:bodyPr wrap="square" lIns="25400" tIns="25400" rIns="25400" bIns="25400" rtlCol="0" anchor="ctr">
            <a:normAutofit lnSpcReduction="10000"/>
          </a:bodyPr>
          <a:lstStyle/>
          <a:p>
            <a:pPr marL="0" indent="0" algn="l">
              <a:lnSpc>
                <a:spcPct val="150000"/>
              </a:lnSpc>
              <a:buNone/>
            </a:pPr>
            <a:r>
              <a:rPr lang="en-US" sz="1800" b="1" kern="0" spc="-21" dirty="0">
                <a:solidFill>
                  <a:srgbClr val="003230"/>
                </a:solidFill>
                <a:latin typeface="Arial" pitchFamily="34" charset="0"/>
                <a:ea typeface="Arial" pitchFamily="34" charset="-122"/>
                <a:cs typeface="Arial" pitchFamily="34" charset="-120"/>
              </a:rPr>
              <a:t>100% in your cloud</a:t>
            </a:r>
            <a:endParaRPr lang="en-US" sz="1800" dirty="0"/>
          </a:p>
        </p:txBody>
      </p:sp>
      <p:sp>
        <p:nvSpPr>
          <p:cNvPr id="11" name="Shape 9"/>
          <p:cNvSpPr/>
          <p:nvPr/>
        </p:nvSpPr>
        <p:spPr>
          <a:xfrm>
            <a:off x="3800921" y="7642622"/>
            <a:ext cx="2247602" cy="552450"/>
          </a:xfrm>
          <a:prstGeom prst="roundRect">
            <a:avLst>
              <a:gd name="adj" fmla="val 50000"/>
            </a:avLst>
          </a:prstGeom>
          <a:ln w="9525">
            <a:solidFill>
              <a:srgbClr val="E2E8F0"/>
            </a:solidFill>
            <a:prstDash val="solid"/>
          </a:ln>
        </p:spPr>
        <p:txBody>
          <a:bodyPr/>
          <a:lstStyle/>
          <a:p>
            <a:endParaRPr lang="en-AE"/>
          </a:p>
        </p:txBody>
      </p:sp>
      <p:sp>
        <p:nvSpPr>
          <p:cNvPr id="12" name="Text 10"/>
          <p:cNvSpPr/>
          <p:nvPr/>
        </p:nvSpPr>
        <p:spPr>
          <a:xfrm>
            <a:off x="4000946" y="7701663"/>
            <a:ext cx="1923752" cy="381000"/>
          </a:xfrm>
          <a:prstGeom prst="rect">
            <a:avLst/>
          </a:prstGeom>
          <a:noFill/>
          <a:ln/>
        </p:spPr>
        <p:txBody>
          <a:bodyPr wrap="square" lIns="25400" tIns="25400" rIns="25400" bIns="25400" rtlCol="0" anchor="ctr">
            <a:normAutofit fontScale="92500" lnSpcReduction="10000"/>
          </a:bodyPr>
          <a:lstStyle/>
          <a:p>
            <a:pPr marL="0" indent="0" algn="l">
              <a:lnSpc>
                <a:spcPct val="150000"/>
              </a:lnSpc>
              <a:buNone/>
            </a:pPr>
            <a:r>
              <a:rPr lang="en-US" sz="1800" b="1" kern="0" spc="-21" dirty="0">
                <a:solidFill>
                  <a:srgbClr val="3D4948"/>
                </a:solidFill>
                <a:latin typeface="Arial" pitchFamily="34" charset="0"/>
                <a:ea typeface="Arial" pitchFamily="34" charset="-122"/>
                <a:cs typeface="Arial" pitchFamily="34" charset="-120"/>
              </a:rPr>
              <a:t>Built per industry</a:t>
            </a:r>
            <a:endParaRPr lang="en-US" sz="1800" dirty="0"/>
          </a:p>
        </p:txBody>
      </p:sp>
      <p:sp>
        <p:nvSpPr>
          <p:cNvPr id="13" name="Shape 11"/>
          <p:cNvSpPr/>
          <p:nvPr/>
        </p:nvSpPr>
        <p:spPr>
          <a:xfrm>
            <a:off x="6162824" y="7642622"/>
            <a:ext cx="1755428" cy="552450"/>
          </a:xfrm>
          <a:prstGeom prst="roundRect">
            <a:avLst>
              <a:gd name="adj" fmla="val 50000"/>
            </a:avLst>
          </a:prstGeom>
          <a:ln w="9525">
            <a:solidFill>
              <a:srgbClr val="E2E8F0"/>
            </a:solidFill>
            <a:prstDash val="solid"/>
          </a:ln>
        </p:spPr>
        <p:txBody>
          <a:bodyPr/>
          <a:lstStyle/>
          <a:p>
            <a:endParaRPr lang="en-AE"/>
          </a:p>
        </p:txBody>
      </p:sp>
      <p:sp>
        <p:nvSpPr>
          <p:cNvPr id="14" name="Text 12"/>
          <p:cNvSpPr/>
          <p:nvPr/>
        </p:nvSpPr>
        <p:spPr>
          <a:xfrm>
            <a:off x="6362849" y="7701663"/>
            <a:ext cx="1431578" cy="381000"/>
          </a:xfrm>
          <a:prstGeom prst="rect">
            <a:avLst/>
          </a:prstGeom>
          <a:noFill/>
          <a:ln/>
        </p:spPr>
        <p:txBody>
          <a:bodyPr wrap="square" lIns="25400" tIns="25400" rIns="25400" bIns="25400" rtlCol="0" anchor="ctr">
            <a:normAutofit fontScale="92500" lnSpcReduction="10000"/>
          </a:bodyPr>
          <a:lstStyle/>
          <a:p>
            <a:pPr marL="0" indent="0" algn="l">
              <a:lnSpc>
                <a:spcPct val="150000"/>
              </a:lnSpc>
              <a:buNone/>
            </a:pPr>
            <a:r>
              <a:rPr lang="en-US" sz="1800" b="1" kern="0" spc="-21" dirty="0">
                <a:solidFill>
                  <a:srgbClr val="3D4948"/>
                </a:solidFill>
                <a:latin typeface="Arial" pitchFamily="34" charset="0"/>
                <a:ea typeface="Arial" pitchFamily="34" charset="-122"/>
                <a:cs typeface="Arial" pitchFamily="34" charset="-120"/>
              </a:rPr>
              <a:t>Audit-trailed</a:t>
            </a:r>
            <a:endParaRPr lang="en-US" sz="1800" dirty="0"/>
          </a:p>
        </p:txBody>
      </p:sp>
      <p:sp>
        <p:nvSpPr>
          <p:cNvPr id="15" name="Shape 13"/>
          <p:cNvSpPr/>
          <p:nvPr/>
        </p:nvSpPr>
        <p:spPr>
          <a:xfrm>
            <a:off x="1238250" y="8309372"/>
            <a:ext cx="2109490" cy="552450"/>
          </a:xfrm>
          <a:prstGeom prst="roundRect">
            <a:avLst>
              <a:gd name="adj" fmla="val 50000"/>
            </a:avLst>
          </a:prstGeom>
          <a:ln w="9525">
            <a:solidFill>
              <a:srgbClr val="E2E8F0"/>
            </a:solidFill>
            <a:prstDash val="solid"/>
          </a:ln>
        </p:spPr>
        <p:txBody>
          <a:bodyPr/>
          <a:lstStyle/>
          <a:p>
            <a:endParaRPr lang="en-AE"/>
          </a:p>
        </p:txBody>
      </p:sp>
      <p:sp>
        <p:nvSpPr>
          <p:cNvPr id="16" name="Text 14"/>
          <p:cNvSpPr/>
          <p:nvPr/>
        </p:nvSpPr>
        <p:spPr>
          <a:xfrm>
            <a:off x="1431402" y="8395097"/>
            <a:ext cx="1785640" cy="381000"/>
          </a:xfrm>
          <a:prstGeom prst="rect">
            <a:avLst/>
          </a:prstGeom>
          <a:noFill/>
          <a:ln/>
        </p:spPr>
        <p:txBody>
          <a:bodyPr wrap="square" lIns="25400" tIns="25400" rIns="25400" bIns="25400" rtlCol="0" anchor="ctr">
            <a:normAutofit fontScale="92500" lnSpcReduction="10000"/>
          </a:bodyPr>
          <a:lstStyle/>
          <a:p>
            <a:pPr marL="0" indent="0" algn="l">
              <a:lnSpc>
                <a:spcPct val="150000"/>
              </a:lnSpc>
              <a:buNone/>
            </a:pPr>
            <a:r>
              <a:rPr lang="en-US" sz="1800" b="1" kern="0" spc="-21" dirty="0">
                <a:solidFill>
                  <a:srgbClr val="3D4948"/>
                </a:solidFill>
                <a:latin typeface="Arial" pitchFamily="34" charset="0"/>
                <a:ea typeface="Arial" pitchFamily="34" charset="-122"/>
                <a:cs typeface="Arial" pitchFamily="34" charset="-120"/>
              </a:rPr>
              <a:t>Model-agnostic</a:t>
            </a:r>
            <a:endParaRPr lang="en-US" sz="1800" dirty="0"/>
          </a:p>
        </p:txBody>
      </p:sp>
      <p:sp>
        <p:nvSpPr>
          <p:cNvPr id="18" name="Shape 15"/>
          <p:cNvSpPr/>
          <p:nvPr/>
        </p:nvSpPr>
        <p:spPr>
          <a:xfrm>
            <a:off x="10998994" y="3524250"/>
            <a:ext cx="1638746" cy="552450"/>
          </a:xfrm>
          <a:prstGeom prst="roundRect">
            <a:avLst>
              <a:gd name="adj" fmla="val 50000"/>
            </a:avLst>
          </a:prstGeom>
          <a:ln w="9525">
            <a:solidFill>
              <a:srgbClr val="E2E8F0"/>
            </a:solidFill>
            <a:prstDash val="solid"/>
          </a:ln>
        </p:spPr>
        <p:txBody>
          <a:bodyPr/>
          <a:lstStyle/>
          <a:p>
            <a:endParaRPr lang="en-AE"/>
          </a:p>
        </p:txBody>
      </p:sp>
      <p:sp>
        <p:nvSpPr>
          <p:cNvPr id="19" name="Text 16"/>
          <p:cNvSpPr/>
          <p:nvPr/>
        </p:nvSpPr>
        <p:spPr>
          <a:xfrm>
            <a:off x="11195544" y="3586163"/>
            <a:ext cx="1314896" cy="381000"/>
          </a:xfrm>
          <a:prstGeom prst="rect">
            <a:avLst/>
          </a:prstGeom>
          <a:noFill/>
          <a:ln/>
        </p:spPr>
        <p:txBody>
          <a:bodyPr wrap="square" lIns="25400" tIns="25400" rIns="25400" bIns="25400" rtlCol="0" anchor="ctr">
            <a:normAutofit fontScale="92500" lnSpcReduction="10000"/>
          </a:bodyPr>
          <a:lstStyle/>
          <a:p>
            <a:pPr marL="0" indent="0" algn="l">
              <a:lnSpc>
                <a:spcPct val="150000"/>
              </a:lnSpc>
              <a:buNone/>
            </a:pPr>
            <a:r>
              <a:rPr lang="en-US" sz="1800" b="1" kern="0" spc="-21" dirty="0">
                <a:solidFill>
                  <a:srgbClr val="3D4948"/>
                </a:solidFill>
                <a:latin typeface="Arial" pitchFamily="34" charset="0"/>
                <a:ea typeface="Arial" pitchFamily="34" charset="-122"/>
                <a:cs typeface="Arial" pitchFamily="34" charset="-120"/>
              </a:rPr>
              <a:t>Documents</a:t>
            </a:r>
            <a:endParaRPr lang="en-US" sz="1800" dirty="0"/>
          </a:p>
        </p:txBody>
      </p:sp>
      <p:sp>
        <p:nvSpPr>
          <p:cNvPr id="20" name="Shape 17"/>
          <p:cNvSpPr/>
          <p:nvPr/>
        </p:nvSpPr>
        <p:spPr>
          <a:xfrm>
            <a:off x="14808994" y="3524250"/>
            <a:ext cx="981968" cy="552450"/>
          </a:xfrm>
          <a:prstGeom prst="roundRect">
            <a:avLst>
              <a:gd name="adj" fmla="val 50000"/>
            </a:avLst>
          </a:prstGeom>
          <a:ln w="9525">
            <a:solidFill>
              <a:srgbClr val="E2E8F0"/>
            </a:solidFill>
            <a:prstDash val="solid"/>
          </a:ln>
        </p:spPr>
        <p:txBody>
          <a:bodyPr/>
          <a:lstStyle/>
          <a:p>
            <a:endParaRPr lang="en-AE"/>
          </a:p>
        </p:txBody>
      </p:sp>
      <p:sp>
        <p:nvSpPr>
          <p:cNvPr id="21" name="Text 18"/>
          <p:cNvSpPr/>
          <p:nvPr/>
        </p:nvSpPr>
        <p:spPr>
          <a:xfrm>
            <a:off x="15009019" y="3586163"/>
            <a:ext cx="658118" cy="381000"/>
          </a:xfrm>
          <a:prstGeom prst="rect">
            <a:avLst/>
          </a:prstGeom>
          <a:noFill/>
          <a:ln/>
        </p:spPr>
        <p:txBody>
          <a:bodyPr wrap="square" lIns="25400" tIns="25400" rIns="25400" bIns="25400" rtlCol="0" anchor="ctr">
            <a:normAutofit fontScale="92500" lnSpcReduction="10000"/>
          </a:bodyPr>
          <a:lstStyle/>
          <a:p>
            <a:pPr marL="0" indent="0" algn="l">
              <a:lnSpc>
                <a:spcPct val="150000"/>
              </a:lnSpc>
              <a:buNone/>
            </a:pPr>
            <a:r>
              <a:rPr lang="en-US" sz="1800" b="1" kern="0" spc="-21" dirty="0">
                <a:solidFill>
                  <a:srgbClr val="3D4948"/>
                </a:solidFill>
                <a:latin typeface="Arial" pitchFamily="34" charset="0"/>
                <a:ea typeface="Arial" pitchFamily="34" charset="-122"/>
                <a:cs typeface="Arial" pitchFamily="34" charset="-120"/>
              </a:rPr>
              <a:t>Email</a:t>
            </a:r>
            <a:endParaRPr lang="en-US" sz="1800" dirty="0"/>
          </a:p>
        </p:txBody>
      </p:sp>
      <p:sp>
        <p:nvSpPr>
          <p:cNvPr id="22" name="Shape 19"/>
          <p:cNvSpPr/>
          <p:nvPr/>
        </p:nvSpPr>
        <p:spPr>
          <a:xfrm>
            <a:off x="10617994" y="5334000"/>
            <a:ext cx="920502" cy="552450"/>
          </a:xfrm>
          <a:prstGeom prst="roundRect">
            <a:avLst>
              <a:gd name="adj" fmla="val 50000"/>
            </a:avLst>
          </a:prstGeom>
          <a:ln w="9525">
            <a:solidFill>
              <a:srgbClr val="E2E8F0"/>
            </a:solidFill>
            <a:prstDash val="solid"/>
          </a:ln>
        </p:spPr>
        <p:txBody>
          <a:bodyPr/>
          <a:lstStyle/>
          <a:p>
            <a:endParaRPr lang="en-AE"/>
          </a:p>
        </p:txBody>
      </p:sp>
      <p:sp>
        <p:nvSpPr>
          <p:cNvPr id="23" name="Text 20"/>
          <p:cNvSpPr/>
          <p:nvPr/>
        </p:nvSpPr>
        <p:spPr>
          <a:xfrm>
            <a:off x="10779919" y="5416924"/>
            <a:ext cx="596652" cy="381000"/>
          </a:xfrm>
          <a:prstGeom prst="rect">
            <a:avLst/>
          </a:prstGeom>
          <a:noFill/>
          <a:ln/>
        </p:spPr>
        <p:txBody>
          <a:bodyPr wrap="square" lIns="25400" tIns="25400" rIns="25400" bIns="25400" rtlCol="0" anchor="ctr">
            <a:normAutofit fontScale="92500" lnSpcReduction="10000"/>
          </a:bodyPr>
          <a:lstStyle/>
          <a:p>
            <a:pPr marL="0" indent="0" algn="l">
              <a:lnSpc>
                <a:spcPct val="150000"/>
              </a:lnSpc>
              <a:buNone/>
            </a:pPr>
            <a:r>
              <a:rPr lang="en-US" sz="1800" b="1" kern="0" spc="-21" dirty="0">
                <a:solidFill>
                  <a:srgbClr val="3D4948"/>
                </a:solidFill>
                <a:latin typeface="Arial" pitchFamily="34" charset="0"/>
                <a:ea typeface="Arial" pitchFamily="34" charset="-122"/>
                <a:cs typeface="Arial" pitchFamily="34" charset="-120"/>
              </a:rPr>
              <a:t>CRM</a:t>
            </a:r>
            <a:endParaRPr lang="en-US" sz="1800" dirty="0"/>
          </a:p>
        </p:txBody>
      </p:sp>
      <p:sp>
        <p:nvSpPr>
          <p:cNvPr id="24" name="Shape 21"/>
          <p:cNvSpPr/>
          <p:nvPr/>
        </p:nvSpPr>
        <p:spPr>
          <a:xfrm>
            <a:off x="15285244" y="5334000"/>
            <a:ext cx="969020" cy="552450"/>
          </a:xfrm>
          <a:prstGeom prst="roundRect">
            <a:avLst>
              <a:gd name="adj" fmla="val 50000"/>
            </a:avLst>
          </a:prstGeom>
          <a:ln w="9525">
            <a:solidFill>
              <a:srgbClr val="E2E8F0"/>
            </a:solidFill>
            <a:prstDash val="solid"/>
          </a:ln>
        </p:spPr>
        <p:txBody>
          <a:bodyPr/>
          <a:lstStyle/>
          <a:p>
            <a:endParaRPr lang="en-AE"/>
          </a:p>
        </p:txBody>
      </p:sp>
      <p:sp>
        <p:nvSpPr>
          <p:cNvPr id="25" name="Text 22"/>
          <p:cNvSpPr/>
          <p:nvPr/>
        </p:nvSpPr>
        <p:spPr>
          <a:xfrm>
            <a:off x="15481771" y="5419725"/>
            <a:ext cx="645170" cy="381000"/>
          </a:xfrm>
          <a:prstGeom prst="rect">
            <a:avLst/>
          </a:prstGeom>
          <a:noFill/>
          <a:ln/>
        </p:spPr>
        <p:txBody>
          <a:bodyPr wrap="square" lIns="25400" tIns="25400" rIns="25400" bIns="25400" rtlCol="0" anchor="ctr">
            <a:normAutofit fontScale="92500" lnSpcReduction="10000"/>
          </a:bodyPr>
          <a:lstStyle/>
          <a:p>
            <a:pPr marL="0" indent="0" algn="l">
              <a:lnSpc>
                <a:spcPct val="150000"/>
              </a:lnSpc>
              <a:buNone/>
            </a:pPr>
            <a:r>
              <a:rPr lang="en-US" sz="1800" b="1" kern="0" spc="-21" dirty="0">
                <a:solidFill>
                  <a:srgbClr val="3D4948"/>
                </a:solidFill>
                <a:latin typeface="Arial" pitchFamily="34" charset="0"/>
                <a:ea typeface="Arial" pitchFamily="34" charset="-122"/>
                <a:cs typeface="Arial" pitchFamily="34" charset="-120"/>
              </a:rPr>
              <a:t>Drive</a:t>
            </a:r>
            <a:endParaRPr lang="en-US" sz="1800" dirty="0"/>
          </a:p>
        </p:txBody>
      </p:sp>
      <p:sp>
        <p:nvSpPr>
          <p:cNvPr id="26" name="Shape 23"/>
          <p:cNvSpPr/>
          <p:nvPr/>
        </p:nvSpPr>
        <p:spPr>
          <a:xfrm>
            <a:off x="11856244" y="7239000"/>
            <a:ext cx="1283643" cy="552450"/>
          </a:xfrm>
          <a:prstGeom prst="roundRect">
            <a:avLst>
              <a:gd name="adj" fmla="val 50000"/>
            </a:avLst>
          </a:prstGeom>
          <a:ln w="9525">
            <a:solidFill>
              <a:srgbClr val="E2E8F0"/>
            </a:solidFill>
            <a:prstDash val="solid"/>
          </a:ln>
        </p:spPr>
        <p:txBody>
          <a:bodyPr/>
          <a:lstStyle/>
          <a:p>
            <a:endParaRPr lang="en-AE"/>
          </a:p>
        </p:txBody>
      </p:sp>
      <p:sp>
        <p:nvSpPr>
          <p:cNvPr id="27" name="Text 24"/>
          <p:cNvSpPr/>
          <p:nvPr/>
        </p:nvSpPr>
        <p:spPr>
          <a:xfrm>
            <a:off x="12039451" y="7299722"/>
            <a:ext cx="959793" cy="381000"/>
          </a:xfrm>
          <a:prstGeom prst="rect">
            <a:avLst/>
          </a:prstGeom>
          <a:noFill/>
          <a:ln/>
        </p:spPr>
        <p:txBody>
          <a:bodyPr wrap="square" lIns="25400" tIns="25400" rIns="25400" bIns="25400" rtlCol="0" anchor="ctr">
            <a:normAutofit fontScale="92500" lnSpcReduction="10000"/>
          </a:bodyPr>
          <a:lstStyle/>
          <a:p>
            <a:pPr marL="0" indent="0" algn="l">
              <a:lnSpc>
                <a:spcPct val="150000"/>
              </a:lnSpc>
              <a:buNone/>
            </a:pPr>
            <a:r>
              <a:rPr lang="en-US" sz="1800" b="1" kern="0" spc="-21" dirty="0">
                <a:solidFill>
                  <a:srgbClr val="3D4948"/>
                </a:solidFill>
                <a:latin typeface="Arial" pitchFamily="34" charset="0"/>
                <a:ea typeface="Arial" pitchFamily="34" charset="-122"/>
                <a:cs typeface="Arial" pitchFamily="34" charset="-120"/>
              </a:rPr>
              <a:t>Tenders</a:t>
            </a:r>
            <a:endParaRPr lang="en-US" sz="1800" dirty="0"/>
          </a:p>
        </p:txBody>
      </p:sp>
      <p:sp>
        <p:nvSpPr>
          <p:cNvPr id="28" name="Shape 25"/>
          <p:cNvSpPr/>
          <p:nvPr/>
        </p:nvSpPr>
        <p:spPr>
          <a:xfrm>
            <a:off x="14142244" y="7239000"/>
            <a:ext cx="1563439" cy="552450"/>
          </a:xfrm>
          <a:prstGeom prst="roundRect">
            <a:avLst>
              <a:gd name="adj" fmla="val 50000"/>
            </a:avLst>
          </a:prstGeom>
          <a:ln w="9525">
            <a:solidFill>
              <a:srgbClr val="E2E8F0"/>
            </a:solidFill>
            <a:prstDash val="solid"/>
          </a:ln>
        </p:spPr>
        <p:txBody>
          <a:bodyPr/>
          <a:lstStyle/>
          <a:p>
            <a:endParaRPr lang="en-AE"/>
          </a:p>
        </p:txBody>
      </p:sp>
      <p:sp>
        <p:nvSpPr>
          <p:cNvPr id="29" name="Text 26"/>
          <p:cNvSpPr/>
          <p:nvPr/>
        </p:nvSpPr>
        <p:spPr>
          <a:xfrm>
            <a:off x="14389224" y="7296711"/>
            <a:ext cx="1239589" cy="381000"/>
          </a:xfrm>
          <a:prstGeom prst="rect">
            <a:avLst/>
          </a:prstGeom>
          <a:noFill/>
          <a:ln/>
        </p:spPr>
        <p:txBody>
          <a:bodyPr wrap="square" lIns="25400" tIns="25400" rIns="25400" bIns="25400" rtlCol="0" anchor="ctr">
            <a:normAutofit fontScale="92500" lnSpcReduction="10000"/>
          </a:bodyPr>
          <a:lstStyle/>
          <a:p>
            <a:pPr marL="0" indent="0" algn="l">
              <a:lnSpc>
                <a:spcPct val="150000"/>
              </a:lnSpc>
              <a:buNone/>
            </a:pPr>
            <a:r>
              <a:rPr lang="en-US" sz="1800" b="1" kern="0" spc="-21" dirty="0">
                <a:solidFill>
                  <a:srgbClr val="3D4948"/>
                </a:solidFill>
                <a:latin typeface="Arial" pitchFamily="34" charset="0"/>
                <a:ea typeface="Arial" pitchFamily="34" charset="-122"/>
                <a:cs typeface="Arial" pitchFamily="34" charset="-120"/>
              </a:rPr>
              <a:t>Workflows</a:t>
            </a:r>
            <a:endParaRPr lang="en-US" sz="1800" dirty="0"/>
          </a:p>
        </p:txBody>
      </p:sp>
      <p:sp>
        <p:nvSpPr>
          <p:cNvPr id="30" name="Shape 27"/>
          <p:cNvSpPr/>
          <p:nvPr/>
        </p:nvSpPr>
        <p:spPr>
          <a:xfrm>
            <a:off x="12999244" y="2476500"/>
            <a:ext cx="1623864" cy="552450"/>
          </a:xfrm>
          <a:prstGeom prst="roundRect">
            <a:avLst>
              <a:gd name="adj" fmla="val 50000"/>
            </a:avLst>
          </a:prstGeom>
          <a:ln w="9525">
            <a:solidFill>
              <a:srgbClr val="E2E8F0"/>
            </a:solidFill>
            <a:prstDash val="solid"/>
          </a:ln>
        </p:spPr>
        <p:txBody>
          <a:bodyPr/>
          <a:lstStyle/>
          <a:p>
            <a:endParaRPr lang="en-AE"/>
          </a:p>
        </p:txBody>
      </p:sp>
      <p:sp>
        <p:nvSpPr>
          <p:cNvPr id="31" name="Text 28"/>
          <p:cNvSpPr/>
          <p:nvPr/>
        </p:nvSpPr>
        <p:spPr>
          <a:xfrm>
            <a:off x="13199600" y="2562225"/>
            <a:ext cx="1223152" cy="381000"/>
          </a:xfrm>
          <a:prstGeom prst="rect">
            <a:avLst/>
          </a:prstGeom>
          <a:noFill/>
          <a:ln/>
        </p:spPr>
        <p:txBody>
          <a:bodyPr wrap="square" lIns="25400" tIns="25400" rIns="25400" bIns="25400" rtlCol="0" anchor="ctr">
            <a:normAutofit fontScale="92500" lnSpcReduction="10000"/>
          </a:bodyPr>
          <a:lstStyle/>
          <a:p>
            <a:pPr marL="0" indent="0" algn="ctr">
              <a:lnSpc>
                <a:spcPct val="150000"/>
              </a:lnSpc>
              <a:buNone/>
            </a:pPr>
            <a:r>
              <a:rPr lang="en-US" sz="1800" b="1" kern="0" spc="-21" dirty="0">
                <a:solidFill>
                  <a:srgbClr val="3D4948"/>
                </a:solidFill>
                <a:latin typeface="Arial" pitchFamily="34" charset="0"/>
                <a:ea typeface="Arial" pitchFamily="34" charset="-122"/>
                <a:cs typeface="Arial" pitchFamily="34" charset="-120"/>
              </a:rPr>
              <a:t>Recordings</a:t>
            </a:r>
            <a:endParaRPr lang="en-US" sz="1800" dirty="0"/>
          </a:p>
        </p:txBody>
      </p:sp>
      <p:sp>
        <p:nvSpPr>
          <p:cNvPr id="32" name="Shape 29"/>
          <p:cNvSpPr/>
          <p:nvPr/>
        </p:nvSpPr>
        <p:spPr>
          <a:xfrm>
            <a:off x="12141994" y="3810000"/>
            <a:ext cx="2667000" cy="2667000"/>
          </a:xfrm>
          <a:prstGeom prst="ellipse">
            <a:avLst/>
          </a:prstGeom>
          <a:solidFill>
            <a:srgbClr val="20A39E"/>
          </a:solidFill>
          <a:ln/>
          <a:effectLst>
            <a:outerShdw blurRad="571500" dist="228600" dir="5400000" algn="bl" rotWithShape="0">
              <a:srgbClr val="20A39E">
                <a:alpha val="22000"/>
              </a:srgbClr>
            </a:outerShdw>
          </a:effectLst>
        </p:spPr>
        <p:txBody>
          <a:bodyPr/>
          <a:lstStyle/>
          <a:p>
            <a:endParaRPr lang="en-AE"/>
          </a:p>
        </p:txBody>
      </p:sp>
      <p:sp>
        <p:nvSpPr>
          <p:cNvPr id="33" name="Text 30"/>
          <p:cNvSpPr/>
          <p:nvPr/>
        </p:nvSpPr>
        <p:spPr>
          <a:xfrm>
            <a:off x="12484946" y="4629711"/>
            <a:ext cx="2089696" cy="895350"/>
          </a:xfrm>
          <a:prstGeom prst="rect">
            <a:avLst/>
          </a:prstGeom>
          <a:noFill/>
          <a:ln/>
        </p:spPr>
        <p:txBody>
          <a:bodyPr wrap="square" lIns="25400" tIns="25400" rIns="25400" bIns="25400" rtlCol="0" anchor="t">
            <a:normAutofit fontScale="92500" lnSpcReduction="10000"/>
          </a:bodyPr>
          <a:lstStyle/>
          <a:p>
            <a:pPr marL="0" indent="0" algn="l">
              <a:lnSpc>
                <a:spcPct val="150000"/>
              </a:lnSpc>
              <a:buNone/>
            </a:pPr>
            <a:r>
              <a:rPr lang="en-US" sz="4500" b="1" kern="0" spc="-180" dirty="0">
                <a:solidFill>
                  <a:srgbClr val="FFFFFF"/>
                </a:solidFill>
                <a:latin typeface="Arial" pitchFamily="34" charset="0"/>
                <a:ea typeface="Arial" pitchFamily="34" charset="-122"/>
                <a:cs typeface="Arial" pitchFamily="34" charset="-120"/>
              </a:rPr>
              <a:t>W.Brain</a:t>
            </a:r>
            <a:endParaRPr lang="en-US" sz="45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 0" descr="preencoded.png"/>
          <p:cNvPicPr>
            <a:picLocks noChangeAspect="1"/>
          </p:cNvPicPr>
          <p:nvPr/>
        </p:nvPicPr>
        <p:blipFill>
          <a:blip r:embed="rId3"/>
          <a:stretch>
            <a:fillRect/>
          </a:stretch>
        </p:blipFill>
        <p:spPr>
          <a:xfrm>
            <a:off x="0" y="0"/>
            <a:ext cx="18288000" cy="10287000"/>
          </a:xfrm>
          <a:prstGeom prst="rect">
            <a:avLst/>
          </a:prstGeom>
        </p:spPr>
      </p:pic>
      <p:sp>
        <p:nvSpPr>
          <p:cNvPr id="3" name="Rectangle 2">
            <a:extLst>
              <a:ext uri="{FF2B5EF4-FFF2-40B4-BE49-F238E27FC236}">
                <a16:creationId xmlns:a16="http://schemas.microsoft.com/office/drawing/2014/main" id="{D1FFEDB3-0A90-D7EB-FF90-15AFC05E618E}"/>
              </a:ext>
            </a:extLst>
          </p:cNvPr>
          <p:cNvSpPr/>
          <p:nvPr/>
        </p:nvSpPr>
        <p:spPr>
          <a:xfrm>
            <a:off x="12980894" y="439271"/>
            <a:ext cx="4294094" cy="582705"/>
          </a:xfrm>
          <a:prstGeom prst="rect">
            <a:avLst/>
          </a:prstGeom>
          <a:solidFill>
            <a:srgbClr val="F7F9F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E"/>
          </a:p>
        </p:txBody>
      </p:sp>
      <p:sp>
        <p:nvSpPr>
          <p:cNvPr id="4" name="Rectangle 3">
            <a:extLst>
              <a:ext uri="{FF2B5EF4-FFF2-40B4-BE49-F238E27FC236}">
                <a16:creationId xmlns:a16="http://schemas.microsoft.com/office/drawing/2014/main" id="{C81AE00C-C959-17FE-644C-F7D843FA349D}"/>
              </a:ext>
            </a:extLst>
          </p:cNvPr>
          <p:cNvSpPr/>
          <p:nvPr/>
        </p:nvSpPr>
        <p:spPr>
          <a:xfrm>
            <a:off x="923365" y="300318"/>
            <a:ext cx="4294094" cy="582705"/>
          </a:xfrm>
          <a:prstGeom prst="rect">
            <a:avLst/>
          </a:prstGeom>
          <a:solidFill>
            <a:srgbClr val="F7F9F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E"/>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FFFFF"/>
        </a:solidFill>
        <a:effectLst/>
      </p:bgPr>
    </p:bg>
    <p:spTree>
      <p:nvGrpSpPr>
        <p:cNvPr id="1" name=""/>
        <p:cNvGrpSpPr/>
        <p:nvPr/>
      </p:nvGrpSpPr>
      <p:grpSpPr>
        <a:xfrm>
          <a:off x="0" y="0"/>
          <a:ext cx="0" cy="0"/>
          <a:chOff x="0" y="0"/>
          <a:chExt cx="0" cy="0"/>
        </a:xfrm>
      </p:grpSpPr>
      <p:sp>
        <p:nvSpPr>
          <p:cNvPr id="4" name="Shape 2"/>
          <p:cNvSpPr/>
          <p:nvPr/>
        </p:nvSpPr>
        <p:spPr>
          <a:xfrm>
            <a:off x="1238250" y="1076325"/>
            <a:ext cx="95250" cy="95250"/>
          </a:xfrm>
          <a:prstGeom prst="ellipse">
            <a:avLst/>
          </a:prstGeom>
          <a:solidFill>
            <a:srgbClr val="20A39E"/>
          </a:solidFill>
          <a:ln/>
          <a:effectLst>
            <a:outerShdw blurRad="101600" dist="50800" dir="16200000" algn="bl" rotWithShape="0">
              <a:srgbClr val="20A39E">
                <a:alpha val="22000"/>
              </a:srgbClr>
            </a:outerShdw>
          </a:effectLst>
        </p:spPr>
        <p:txBody>
          <a:bodyPr/>
          <a:lstStyle/>
          <a:p>
            <a:endParaRPr lang="en-AE"/>
          </a:p>
        </p:txBody>
      </p:sp>
      <p:sp>
        <p:nvSpPr>
          <p:cNvPr id="5" name="Text 3"/>
          <p:cNvSpPr/>
          <p:nvPr/>
        </p:nvSpPr>
        <p:spPr>
          <a:xfrm>
            <a:off x="1466850" y="981075"/>
            <a:ext cx="1521470" cy="314325"/>
          </a:xfrm>
          <a:prstGeom prst="rect">
            <a:avLst/>
          </a:prstGeom>
          <a:noFill/>
          <a:ln/>
        </p:spPr>
        <p:txBody>
          <a:bodyPr wrap="square" lIns="0" tIns="0" rIns="0" bIns="0" rtlCol="0" anchor="t">
            <a:normAutofit fontScale="92500" lnSpcReduction="20000"/>
          </a:bodyPr>
          <a:lstStyle/>
          <a:p>
            <a:pPr marL="0" indent="0" algn="l">
              <a:lnSpc>
                <a:spcPct val="150000"/>
              </a:lnSpc>
              <a:buNone/>
            </a:pPr>
            <a:r>
              <a:rPr lang="en-US" sz="1800" b="1" kern="0" spc="252" dirty="0">
                <a:solidFill>
                  <a:srgbClr val="006A66"/>
                </a:solidFill>
                <a:latin typeface="Arial" pitchFamily="34" charset="0"/>
                <a:ea typeface="Arial" pitchFamily="34" charset="-122"/>
                <a:cs typeface="Arial" pitchFamily="34" charset="-120"/>
              </a:rPr>
              <a:t>TRACTION</a:t>
            </a:r>
            <a:endParaRPr lang="en-US" sz="1800" dirty="0"/>
          </a:p>
        </p:txBody>
      </p:sp>
      <p:sp>
        <p:nvSpPr>
          <p:cNvPr id="6" name="Text 4"/>
          <p:cNvSpPr/>
          <p:nvPr/>
        </p:nvSpPr>
        <p:spPr>
          <a:xfrm>
            <a:off x="1238250" y="1600200"/>
            <a:ext cx="16285845" cy="1747838"/>
          </a:xfrm>
          <a:prstGeom prst="rect">
            <a:avLst/>
          </a:prstGeom>
          <a:noFill/>
          <a:ln/>
        </p:spPr>
        <p:txBody>
          <a:bodyPr wrap="square" lIns="25400" tIns="25400" rIns="25400" bIns="25400" rtlCol="0" anchor="t">
            <a:normAutofit fontScale="92500"/>
          </a:bodyPr>
          <a:lstStyle/>
          <a:p>
            <a:pPr marL="0" indent="0" algn="l">
              <a:lnSpc>
                <a:spcPct val="102000"/>
              </a:lnSpc>
              <a:buNone/>
            </a:pPr>
            <a:r>
              <a:rPr lang="en-US" sz="6600" b="1" kern="0" spc="-264" dirty="0">
                <a:solidFill>
                  <a:srgbClr val="0F1416"/>
                </a:solidFill>
                <a:latin typeface="Arial" pitchFamily="34" charset="0"/>
                <a:ea typeface="Arial" pitchFamily="34" charset="-122"/>
                <a:cs typeface="Arial" pitchFamily="34" charset="-120"/>
              </a:rPr>
              <a:t>We've already shipped it to the hardest buyers</a:t>
            </a:r>
            <a:endParaRPr lang="en-US" sz="6600" dirty="0"/>
          </a:p>
        </p:txBody>
      </p:sp>
      <p:sp>
        <p:nvSpPr>
          <p:cNvPr id="7" name="Shape 5"/>
          <p:cNvSpPr/>
          <p:nvPr/>
        </p:nvSpPr>
        <p:spPr>
          <a:xfrm>
            <a:off x="1238250" y="2964810"/>
            <a:ext cx="7422803" cy="6341115"/>
          </a:xfrm>
          <a:prstGeom prst="roundRect">
            <a:avLst>
              <a:gd name="adj" fmla="val 3998"/>
            </a:avLst>
          </a:prstGeom>
          <a:solidFill>
            <a:srgbClr val="F7F9FB"/>
          </a:solidFill>
          <a:ln w="9525">
            <a:solidFill>
              <a:srgbClr val="E2E8F0"/>
            </a:solidFill>
            <a:prstDash val="solid"/>
          </a:ln>
        </p:spPr>
        <p:txBody>
          <a:bodyPr/>
          <a:lstStyle/>
          <a:p>
            <a:endParaRPr lang="en-AE"/>
          </a:p>
        </p:txBody>
      </p:sp>
      <p:sp>
        <p:nvSpPr>
          <p:cNvPr id="8" name="Text 6"/>
          <p:cNvSpPr/>
          <p:nvPr/>
        </p:nvSpPr>
        <p:spPr>
          <a:xfrm>
            <a:off x="1704975" y="3431535"/>
            <a:ext cx="6684033" cy="381000"/>
          </a:xfrm>
          <a:prstGeom prst="rect">
            <a:avLst/>
          </a:prstGeom>
          <a:noFill/>
          <a:ln/>
        </p:spPr>
        <p:txBody>
          <a:bodyPr wrap="square" lIns="25400" tIns="25400" rIns="25400" bIns="25400" rtlCol="0" anchor="t">
            <a:normAutofit fontScale="92500" lnSpcReduction="10000"/>
          </a:bodyPr>
          <a:lstStyle/>
          <a:p>
            <a:pPr marL="0" indent="0" algn="l">
              <a:lnSpc>
                <a:spcPct val="150000"/>
              </a:lnSpc>
              <a:buNone/>
            </a:pPr>
            <a:r>
              <a:rPr lang="en-US" sz="1800" b="1" kern="0" spc="252" dirty="0">
                <a:solidFill>
                  <a:srgbClr val="6D7A78"/>
                </a:solidFill>
                <a:latin typeface="Arial" pitchFamily="34" charset="0"/>
                <a:ea typeface="Arial" pitchFamily="34" charset="-122"/>
                <a:cs typeface="Arial" pitchFamily="34" charset="-120"/>
              </a:rPr>
              <a:t>REVENUE EARNED · 2025-26</a:t>
            </a:r>
            <a:endParaRPr lang="en-US" sz="1800" dirty="0"/>
          </a:p>
        </p:txBody>
      </p:sp>
      <p:sp>
        <p:nvSpPr>
          <p:cNvPr id="9" name="Text 7"/>
          <p:cNvSpPr/>
          <p:nvPr/>
        </p:nvSpPr>
        <p:spPr>
          <a:xfrm>
            <a:off x="1704975" y="4041135"/>
            <a:ext cx="6684033" cy="1666875"/>
          </a:xfrm>
          <a:prstGeom prst="rect">
            <a:avLst/>
          </a:prstGeom>
          <a:noFill/>
          <a:ln/>
        </p:spPr>
        <p:txBody>
          <a:bodyPr wrap="square" lIns="25400" tIns="25400" rIns="25400" bIns="25400" rtlCol="0" anchor="t">
            <a:normAutofit fontScale="92500" lnSpcReduction="20000"/>
          </a:bodyPr>
          <a:lstStyle/>
          <a:p>
            <a:pPr marL="0" indent="0" algn="l">
              <a:lnSpc>
                <a:spcPct val="95000"/>
              </a:lnSpc>
              <a:buNone/>
            </a:pPr>
            <a:r>
              <a:rPr lang="en-US" sz="13500" b="1" kern="0" spc="-607" dirty="0">
                <a:solidFill>
                  <a:srgbClr val="0F1416"/>
                </a:solidFill>
                <a:latin typeface="Arial" pitchFamily="34" charset="0"/>
                <a:ea typeface="Arial" pitchFamily="34" charset="-122"/>
                <a:cs typeface="Arial" pitchFamily="34" charset="-120"/>
              </a:rPr>
              <a:t>$90K</a:t>
            </a:r>
            <a:r>
              <a:rPr lang="en-US" sz="5400" b="1" kern="0" spc="-607" dirty="0">
                <a:solidFill>
                  <a:srgbClr val="006A66"/>
                </a:solidFill>
                <a:latin typeface="Arial" pitchFamily="34" charset="0"/>
                <a:ea typeface="Arial" pitchFamily="34" charset="-122"/>
                <a:cs typeface="Arial" pitchFamily="34" charset="-120"/>
              </a:rPr>
              <a:t>+</a:t>
            </a:r>
            <a:endParaRPr lang="en-US" sz="13500" dirty="0"/>
          </a:p>
        </p:txBody>
      </p:sp>
      <p:sp>
        <p:nvSpPr>
          <p:cNvPr id="10" name="Text 8"/>
          <p:cNvSpPr/>
          <p:nvPr/>
        </p:nvSpPr>
        <p:spPr>
          <a:xfrm>
            <a:off x="1704975" y="5936610"/>
            <a:ext cx="6684033" cy="1032421"/>
          </a:xfrm>
          <a:prstGeom prst="rect">
            <a:avLst/>
          </a:prstGeom>
          <a:noFill/>
          <a:ln/>
        </p:spPr>
        <p:txBody>
          <a:bodyPr wrap="square" lIns="25400" tIns="25400" rIns="25400" bIns="25400" rtlCol="0" anchor="t">
            <a:normAutofit fontScale="92500" lnSpcReduction="20000"/>
          </a:bodyPr>
          <a:lstStyle/>
          <a:p>
            <a:pPr marL="0" indent="0" algn="l">
              <a:lnSpc>
                <a:spcPct val="145000"/>
              </a:lnSpc>
              <a:buNone/>
            </a:pPr>
            <a:r>
              <a:rPr lang="en-US" sz="1800" kern="0" spc="-21" dirty="0">
                <a:solidFill>
                  <a:srgbClr val="3D4948"/>
                </a:solidFill>
                <a:latin typeface="Arial" pitchFamily="34" charset="0"/>
                <a:ea typeface="Arial" pitchFamily="34" charset="-122"/>
                <a:cs typeface="Arial" pitchFamily="34" charset="-120"/>
              </a:rPr>
              <a:t>Across two paid pilots, both shipped to production. Two of the hardest buyers in the world: an aerospace government contractor and a national university procurement department.</a:t>
            </a:r>
            <a:endParaRPr lang="en-US" sz="1800" dirty="0"/>
          </a:p>
        </p:txBody>
      </p:sp>
      <p:sp>
        <p:nvSpPr>
          <p:cNvPr id="11" name="Text 9"/>
          <p:cNvSpPr/>
          <p:nvPr/>
        </p:nvSpPr>
        <p:spPr>
          <a:xfrm>
            <a:off x="1704975" y="8216508"/>
            <a:ext cx="1736229" cy="571500"/>
          </a:xfrm>
          <a:prstGeom prst="rect">
            <a:avLst/>
          </a:prstGeom>
          <a:noFill/>
          <a:ln/>
        </p:spPr>
        <p:txBody>
          <a:bodyPr wrap="square" lIns="25400" tIns="25400" rIns="25400" bIns="25400" rtlCol="0" anchor="t">
            <a:normAutofit fontScale="92500" lnSpcReduction="20000"/>
          </a:bodyPr>
          <a:lstStyle/>
          <a:p>
            <a:pPr marL="0" indent="0" algn="l">
              <a:lnSpc>
                <a:spcPct val="100000"/>
              </a:lnSpc>
              <a:buNone/>
            </a:pPr>
            <a:r>
              <a:rPr lang="en-US" sz="4200" b="1" kern="0" spc="-126" dirty="0">
                <a:solidFill>
                  <a:srgbClr val="006A66"/>
                </a:solidFill>
                <a:latin typeface="Arial" pitchFamily="34" charset="0"/>
                <a:ea typeface="Arial" pitchFamily="34" charset="-122"/>
                <a:cs typeface="Arial" pitchFamily="34" charset="-120"/>
              </a:rPr>
              <a:t>2</a:t>
            </a:r>
            <a:endParaRPr lang="en-US" sz="4200" dirty="0"/>
          </a:p>
        </p:txBody>
      </p:sp>
      <p:sp>
        <p:nvSpPr>
          <p:cNvPr id="12" name="Text 10"/>
          <p:cNvSpPr/>
          <p:nvPr/>
        </p:nvSpPr>
        <p:spPr>
          <a:xfrm>
            <a:off x="1704975" y="8826108"/>
            <a:ext cx="1736229" cy="381000"/>
          </a:xfrm>
          <a:prstGeom prst="rect">
            <a:avLst/>
          </a:prstGeom>
          <a:noFill/>
          <a:ln/>
        </p:spPr>
        <p:txBody>
          <a:bodyPr wrap="square" lIns="25400" tIns="25400" rIns="25400" bIns="25400" rtlCol="0" anchor="t">
            <a:normAutofit fontScale="92500" lnSpcReduction="10000"/>
          </a:bodyPr>
          <a:lstStyle/>
          <a:p>
            <a:pPr marL="0" indent="0" algn="l">
              <a:lnSpc>
                <a:spcPct val="150000"/>
              </a:lnSpc>
              <a:buNone/>
            </a:pPr>
            <a:r>
              <a:rPr lang="en-US" sz="1800" kern="0" spc="-21" dirty="0">
                <a:solidFill>
                  <a:srgbClr val="6D7A78"/>
                </a:solidFill>
                <a:latin typeface="Arial" pitchFamily="34" charset="0"/>
                <a:ea typeface="Arial" pitchFamily="34" charset="-122"/>
                <a:cs typeface="Arial" pitchFamily="34" charset="-120"/>
              </a:rPr>
              <a:t>live deployments</a:t>
            </a:r>
            <a:endParaRPr lang="en-US" sz="1800" dirty="0"/>
          </a:p>
        </p:txBody>
      </p:sp>
      <p:sp>
        <p:nvSpPr>
          <p:cNvPr id="13" name="Text 11"/>
          <p:cNvSpPr/>
          <p:nvPr/>
        </p:nvSpPr>
        <p:spPr>
          <a:xfrm>
            <a:off x="3669804" y="8216508"/>
            <a:ext cx="1845469" cy="571500"/>
          </a:xfrm>
          <a:prstGeom prst="rect">
            <a:avLst/>
          </a:prstGeom>
          <a:noFill/>
          <a:ln/>
        </p:spPr>
        <p:txBody>
          <a:bodyPr wrap="square" lIns="25400" tIns="25400" rIns="25400" bIns="25400" rtlCol="0" anchor="t">
            <a:normAutofit fontScale="92500" lnSpcReduction="20000"/>
          </a:bodyPr>
          <a:lstStyle/>
          <a:p>
            <a:pPr marL="0" indent="0" algn="l">
              <a:lnSpc>
                <a:spcPct val="100000"/>
              </a:lnSpc>
              <a:buNone/>
            </a:pPr>
            <a:r>
              <a:rPr lang="en-US" sz="4200" b="1" kern="0" spc="-126" dirty="0">
                <a:solidFill>
                  <a:srgbClr val="006A66"/>
                </a:solidFill>
                <a:latin typeface="Arial" pitchFamily="34" charset="0"/>
                <a:ea typeface="Arial" pitchFamily="34" charset="-122"/>
                <a:cs typeface="Arial" pitchFamily="34" charset="-120"/>
              </a:rPr>
              <a:t>100%</a:t>
            </a:r>
            <a:endParaRPr lang="en-US" sz="4200" dirty="0"/>
          </a:p>
        </p:txBody>
      </p:sp>
      <p:sp>
        <p:nvSpPr>
          <p:cNvPr id="14" name="Text 12"/>
          <p:cNvSpPr/>
          <p:nvPr/>
        </p:nvSpPr>
        <p:spPr>
          <a:xfrm>
            <a:off x="3669804" y="8826108"/>
            <a:ext cx="1845469" cy="381000"/>
          </a:xfrm>
          <a:prstGeom prst="rect">
            <a:avLst/>
          </a:prstGeom>
          <a:noFill/>
          <a:ln/>
        </p:spPr>
        <p:txBody>
          <a:bodyPr wrap="square" lIns="25400" tIns="25400" rIns="25400" bIns="25400" rtlCol="0" anchor="t">
            <a:normAutofit fontScale="92500" lnSpcReduction="10000"/>
          </a:bodyPr>
          <a:lstStyle/>
          <a:p>
            <a:pPr marL="0" indent="0" algn="l">
              <a:lnSpc>
                <a:spcPct val="150000"/>
              </a:lnSpc>
              <a:buNone/>
            </a:pPr>
            <a:r>
              <a:rPr lang="en-US" sz="1800" kern="0" spc="-21" dirty="0">
                <a:solidFill>
                  <a:srgbClr val="6D7A78"/>
                </a:solidFill>
                <a:latin typeface="Arial" pitchFamily="34" charset="0"/>
                <a:ea typeface="Arial" pitchFamily="34" charset="-122"/>
                <a:cs typeface="Arial" pitchFamily="34" charset="-120"/>
              </a:rPr>
              <a:t>delivered &amp; in use</a:t>
            </a:r>
            <a:endParaRPr lang="en-US" sz="1800" dirty="0"/>
          </a:p>
        </p:txBody>
      </p:sp>
      <p:sp>
        <p:nvSpPr>
          <p:cNvPr id="15" name="Text 13"/>
          <p:cNvSpPr/>
          <p:nvPr/>
        </p:nvSpPr>
        <p:spPr>
          <a:xfrm>
            <a:off x="5743873" y="8216508"/>
            <a:ext cx="1660327" cy="571500"/>
          </a:xfrm>
          <a:prstGeom prst="rect">
            <a:avLst/>
          </a:prstGeom>
          <a:noFill/>
          <a:ln/>
        </p:spPr>
        <p:txBody>
          <a:bodyPr wrap="square" lIns="25400" tIns="25400" rIns="25400" bIns="25400" rtlCol="0" anchor="t">
            <a:normAutofit fontScale="92500" lnSpcReduction="20000"/>
          </a:bodyPr>
          <a:lstStyle/>
          <a:p>
            <a:pPr marL="0" indent="0" algn="l">
              <a:lnSpc>
                <a:spcPct val="100000"/>
              </a:lnSpc>
              <a:buNone/>
            </a:pPr>
            <a:r>
              <a:rPr lang="en-US" sz="4200" b="1" kern="0" spc="-126" dirty="0">
                <a:solidFill>
                  <a:srgbClr val="006A66"/>
                </a:solidFill>
                <a:latin typeface="Arial" pitchFamily="34" charset="0"/>
                <a:ea typeface="Arial" pitchFamily="34" charset="-122"/>
                <a:cs typeface="Arial" pitchFamily="34" charset="-120"/>
              </a:rPr>
              <a:t>0</a:t>
            </a:r>
            <a:endParaRPr lang="en-US" sz="4200" dirty="0"/>
          </a:p>
        </p:txBody>
      </p:sp>
      <p:sp>
        <p:nvSpPr>
          <p:cNvPr id="16" name="Text 14"/>
          <p:cNvSpPr/>
          <p:nvPr/>
        </p:nvSpPr>
        <p:spPr>
          <a:xfrm>
            <a:off x="5743873" y="8826108"/>
            <a:ext cx="1660327" cy="381000"/>
          </a:xfrm>
          <a:prstGeom prst="rect">
            <a:avLst/>
          </a:prstGeom>
          <a:noFill/>
          <a:ln/>
        </p:spPr>
        <p:txBody>
          <a:bodyPr wrap="square" lIns="25400" tIns="25400" rIns="25400" bIns="25400" rtlCol="0" anchor="t">
            <a:normAutofit fontScale="92500" lnSpcReduction="10000"/>
          </a:bodyPr>
          <a:lstStyle/>
          <a:p>
            <a:pPr marL="0" indent="0" algn="l">
              <a:lnSpc>
                <a:spcPct val="150000"/>
              </a:lnSpc>
              <a:buNone/>
            </a:pPr>
            <a:r>
              <a:rPr lang="en-US" sz="1800" kern="0" spc="-21" dirty="0">
                <a:solidFill>
                  <a:srgbClr val="6D7A78"/>
                </a:solidFill>
                <a:latin typeface="Arial" pitchFamily="34" charset="0"/>
                <a:ea typeface="Arial" pitchFamily="34" charset="-122"/>
                <a:cs typeface="Arial" pitchFamily="34" charset="-120"/>
              </a:rPr>
              <a:t>external funding</a:t>
            </a:r>
            <a:endParaRPr lang="en-US" sz="1800" dirty="0"/>
          </a:p>
        </p:txBody>
      </p:sp>
      <p:sp>
        <p:nvSpPr>
          <p:cNvPr id="17" name="Shape 15"/>
          <p:cNvSpPr/>
          <p:nvPr/>
        </p:nvSpPr>
        <p:spPr>
          <a:xfrm>
            <a:off x="9118253" y="2964810"/>
            <a:ext cx="7931497" cy="3219436"/>
          </a:xfrm>
          <a:prstGeom prst="roundRect">
            <a:avLst>
              <a:gd name="adj" fmla="val 7874"/>
            </a:avLst>
          </a:prstGeom>
          <a:solidFill>
            <a:srgbClr val="FFFFFF"/>
          </a:solidFill>
          <a:ln w="9525">
            <a:solidFill>
              <a:srgbClr val="E2E8F0"/>
            </a:solidFill>
            <a:prstDash val="solid"/>
          </a:ln>
        </p:spPr>
        <p:txBody>
          <a:bodyPr/>
          <a:lstStyle/>
          <a:p>
            <a:endParaRPr lang="en-AE"/>
          </a:p>
        </p:txBody>
      </p:sp>
      <p:sp>
        <p:nvSpPr>
          <p:cNvPr id="18" name="Text 16"/>
          <p:cNvSpPr/>
          <p:nvPr/>
        </p:nvSpPr>
        <p:spPr>
          <a:xfrm>
            <a:off x="9470678" y="3279135"/>
            <a:ext cx="7443447" cy="381000"/>
          </a:xfrm>
          <a:prstGeom prst="rect">
            <a:avLst/>
          </a:prstGeom>
          <a:noFill/>
          <a:ln/>
        </p:spPr>
        <p:txBody>
          <a:bodyPr wrap="square" lIns="25400" tIns="25400" rIns="25400" bIns="25400" rtlCol="0" anchor="t">
            <a:normAutofit fontScale="92500" lnSpcReduction="10000"/>
          </a:bodyPr>
          <a:lstStyle/>
          <a:p>
            <a:pPr marL="0" indent="0" algn="l">
              <a:lnSpc>
                <a:spcPct val="150000"/>
              </a:lnSpc>
              <a:buNone/>
            </a:pPr>
            <a:r>
              <a:rPr lang="en-US" sz="1800" b="1" kern="0" spc="216" dirty="0">
                <a:solidFill>
                  <a:srgbClr val="6D7A78"/>
                </a:solidFill>
                <a:latin typeface="Arial" pitchFamily="34" charset="0"/>
                <a:ea typeface="Arial" pitchFamily="34" charset="-122"/>
                <a:cs typeface="Arial" pitchFamily="34" charset="-120"/>
              </a:rPr>
              <a:t>CUSTOMER 01 · AEROSPACE</a:t>
            </a:r>
            <a:endParaRPr lang="en-US" sz="1800" dirty="0"/>
          </a:p>
        </p:txBody>
      </p:sp>
      <p:sp>
        <p:nvSpPr>
          <p:cNvPr id="19" name="Text 17"/>
          <p:cNvSpPr/>
          <p:nvPr/>
        </p:nvSpPr>
        <p:spPr>
          <a:xfrm>
            <a:off x="9470678" y="3755385"/>
            <a:ext cx="7443447" cy="373261"/>
          </a:xfrm>
          <a:prstGeom prst="rect">
            <a:avLst/>
          </a:prstGeom>
          <a:noFill/>
          <a:ln/>
        </p:spPr>
        <p:txBody>
          <a:bodyPr wrap="square" lIns="25400" tIns="25400" rIns="25400" bIns="25400" rtlCol="0" anchor="t">
            <a:normAutofit fontScale="92500" lnSpcReduction="20000"/>
          </a:bodyPr>
          <a:lstStyle/>
          <a:p>
            <a:pPr marL="0" indent="0" algn="l">
              <a:lnSpc>
                <a:spcPct val="110000"/>
              </a:lnSpc>
              <a:buNone/>
            </a:pPr>
            <a:r>
              <a:rPr lang="en-US" sz="2400" b="1" kern="0" spc="-48" dirty="0">
                <a:solidFill>
                  <a:srgbClr val="0F1416"/>
                </a:solidFill>
                <a:latin typeface="Arial" pitchFamily="34" charset="0"/>
                <a:ea typeface="Arial" pitchFamily="34" charset="-122"/>
                <a:cs typeface="Arial" pitchFamily="34" charset="-120"/>
              </a:rPr>
              <a:t>Aerospace government contractor</a:t>
            </a:r>
            <a:endParaRPr lang="en-US" sz="2400" dirty="0"/>
          </a:p>
        </p:txBody>
      </p:sp>
      <p:sp>
        <p:nvSpPr>
          <p:cNvPr id="20" name="Text 18"/>
          <p:cNvSpPr/>
          <p:nvPr/>
        </p:nvSpPr>
        <p:spPr>
          <a:xfrm>
            <a:off x="9470678" y="4223895"/>
            <a:ext cx="7443447" cy="1032421"/>
          </a:xfrm>
          <a:prstGeom prst="rect">
            <a:avLst/>
          </a:prstGeom>
          <a:noFill/>
          <a:ln/>
        </p:spPr>
        <p:txBody>
          <a:bodyPr wrap="square" lIns="25400" tIns="25400" rIns="25400" bIns="25400" rtlCol="0" anchor="t">
            <a:normAutofit/>
          </a:bodyPr>
          <a:lstStyle/>
          <a:p>
            <a:pPr marL="0" indent="0" algn="l">
              <a:lnSpc>
                <a:spcPct val="145000"/>
              </a:lnSpc>
              <a:buNone/>
            </a:pPr>
            <a:r>
              <a:rPr lang="en-US" sz="1800" kern="0" spc="-21" dirty="0">
                <a:solidFill>
                  <a:srgbClr val="3D4948"/>
                </a:solidFill>
                <a:latin typeface="Arial" pitchFamily="34" charset="0"/>
                <a:ea typeface="Arial" pitchFamily="34" charset="-122"/>
                <a:cs typeface="Arial" pitchFamily="34" charset="-120"/>
              </a:rPr>
              <a:t>Private AI knowledge base. Engineers query internal technical documents, regulations, and design specs without anything leaving the perimeter.</a:t>
            </a:r>
            <a:endParaRPr lang="en-US" sz="1800" dirty="0"/>
          </a:p>
        </p:txBody>
      </p:sp>
      <p:sp>
        <p:nvSpPr>
          <p:cNvPr id="21" name="Text 19"/>
          <p:cNvSpPr/>
          <p:nvPr/>
        </p:nvSpPr>
        <p:spPr>
          <a:xfrm>
            <a:off x="9470678" y="5351566"/>
            <a:ext cx="7443447" cy="723900"/>
          </a:xfrm>
          <a:prstGeom prst="rect">
            <a:avLst/>
          </a:prstGeom>
          <a:noFill/>
          <a:ln/>
        </p:spPr>
        <p:txBody>
          <a:bodyPr wrap="square" lIns="25400" tIns="25400" rIns="25400" bIns="25400" rtlCol="0" anchor="t">
            <a:normAutofit fontScale="92500" lnSpcReduction="10000"/>
          </a:bodyPr>
          <a:lstStyle/>
          <a:p>
            <a:pPr marL="0" indent="0" algn="l">
              <a:lnSpc>
                <a:spcPct val="150000"/>
              </a:lnSpc>
              <a:buNone/>
            </a:pPr>
            <a:r>
              <a:rPr lang="en-US" sz="3600" b="1" kern="0" spc="-108" dirty="0">
                <a:solidFill>
                  <a:srgbClr val="006A66"/>
                </a:solidFill>
                <a:latin typeface="Arial" pitchFamily="34" charset="0"/>
                <a:ea typeface="Arial" pitchFamily="34" charset="-122"/>
                <a:cs typeface="Arial" pitchFamily="34" charset="-120"/>
              </a:rPr>
              <a:t>~$70K</a:t>
            </a:r>
            <a:endParaRPr lang="en-US" sz="3600" dirty="0"/>
          </a:p>
        </p:txBody>
      </p:sp>
      <p:sp>
        <p:nvSpPr>
          <p:cNvPr id="22" name="Shape 20"/>
          <p:cNvSpPr/>
          <p:nvPr/>
        </p:nvSpPr>
        <p:spPr>
          <a:xfrm>
            <a:off x="9118252" y="6302727"/>
            <a:ext cx="7931497" cy="2904381"/>
          </a:xfrm>
          <a:prstGeom prst="roundRect">
            <a:avLst>
              <a:gd name="adj" fmla="val 8729"/>
            </a:avLst>
          </a:prstGeom>
          <a:solidFill>
            <a:srgbClr val="FFFFFF"/>
          </a:solidFill>
          <a:ln w="9525">
            <a:solidFill>
              <a:srgbClr val="E2E8F0"/>
            </a:solidFill>
            <a:prstDash val="solid"/>
          </a:ln>
        </p:spPr>
        <p:txBody>
          <a:bodyPr/>
          <a:lstStyle/>
          <a:p>
            <a:endParaRPr lang="en-AE"/>
          </a:p>
        </p:txBody>
      </p:sp>
      <p:sp>
        <p:nvSpPr>
          <p:cNvPr id="23" name="Text 21"/>
          <p:cNvSpPr/>
          <p:nvPr/>
        </p:nvSpPr>
        <p:spPr>
          <a:xfrm>
            <a:off x="9470677" y="6617052"/>
            <a:ext cx="7443447" cy="381000"/>
          </a:xfrm>
          <a:prstGeom prst="rect">
            <a:avLst/>
          </a:prstGeom>
          <a:noFill/>
          <a:ln/>
        </p:spPr>
        <p:txBody>
          <a:bodyPr wrap="square" lIns="25400" tIns="25400" rIns="25400" bIns="25400" rtlCol="0" anchor="t">
            <a:normAutofit fontScale="92500" lnSpcReduction="10000"/>
          </a:bodyPr>
          <a:lstStyle/>
          <a:p>
            <a:pPr marL="0" indent="0" algn="l">
              <a:lnSpc>
                <a:spcPct val="150000"/>
              </a:lnSpc>
              <a:buNone/>
            </a:pPr>
            <a:r>
              <a:rPr lang="en-US" sz="1800" b="1" kern="0" spc="216" dirty="0">
                <a:solidFill>
                  <a:srgbClr val="6D7A78"/>
                </a:solidFill>
                <a:latin typeface="Arial" pitchFamily="34" charset="0"/>
                <a:ea typeface="Arial" pitchFamily="34" charset="-122"/>
                <a:cs typeface="Arial" pitchFamily="34" charset="-120"/>
              </a:rPr>
              <a:t>CUSTOMER 02 · PROCUREMENT</a:t>
            </a:r>
            <a:endParaRPr lang="en-US" sz="1800" dirty="0"/>
          </a:p>
        </p:txBody>
      </p:sp>
      <p:sp>
        <p:nvSpPr>
          <p:cNvPr id="24" name="Text 22"/>
          <p:cNvSpPr/>
          <p:nvPr/>
        </p:nvSpPr>
        <p:spPr>
          <a:xfrm>
            <a:off x="9470677" y="7093302"/>
            <a:ext cx="7443447" cy="373261"/>
          </a:xfrm>
          <a:prstGeom prst="rect">
            <a:avLst/>
          </a:prstGeom>
          <a:noFill/>
          <a:ln/>
        </p:spPr>
        <p:txBody>
          <a:bodyPr wrap="square" lIns="25400" tIns="25400" rIns="25400" bIns="25400" rtlCol="0" anchor="t">
            <a:normAutofit fontScale="92500" lnSpcReduction="20000"/>
          </a:bodyPr>
          <a:lstStyle/>
          <a:p>
            <a:pPr marL="0" indent="0" algn="l">
              <a:lnSpc>
                <a:spcPct val="110000"/>
              </a:lnSpc>
              <a:buNone/>
            </a:pPr>
            <a:r>
              <a:rPr lang="en-US" sz="2400" b="1" kern="0" spc="-48" dirty="0">
                <a:solidFill>
                  <a:srgbClr val="0F1416"/>
                </a:solidFill>
                <a:latin typeface="Arial" pitchFamily="34" charset="0"/>
                <a:ea typeface="Arial" pitchFamily="34" charset="-122"/>
                <a:cs typeface="Arial" pitchFamily="34" charset="-120"/>
              </a:rPr>
              <a:t>Major Russian university procurement</a:t>
            </a:r>
            <a:endParaRPr lang="en-US" sz="2400" dirty="0"/>
          </a:p>
        </p:txBody>
      </p:sp>
      <p:sp>
        <p:nvSpPr>
          <p:cNvPr id="25" name="Text 23"/>
          <p:cNvSpPr/>
          <p:nvPr/>
        </p:nvSpPr>
        <p:spPr>
          <a:xfrm>
            <a:off x="9470677" y="7561813"/>
            <a:ext cx="7443447" cy="700980"/>
          </a:xfrm>
          <a:prstGeom prst="rect">
            <a:avLst/>
          </a:prstGeom>
          <a:noFill/>
          <a:ln/>
        </p:spPr>
        <p:txBody>
          <a:bodyPr wrap="square" lIns="25400" tIns="25400" rIns="25400" bIns="25400" rtlCol="0" anchor="t">
            <a:normAutofit fontScale="92500" lnSpcReduction="20000"/>
          </a:bodyPr>
          <a:lstStyle/>
          <a:p>
            <a:pPr marL="0" indent="0" algn="l">
              <a:lnSpc>
                <a:spcPct val="145000"/>
              </a:lnSpc>
              <a:buNone/>
            </a:pPr>
            <a:r>
              <a:rPr lang="en-US" sz="1800" kern="0" spc="-21" dirty="0">
                <a:solidFill>
                  <a:srgbClr val="3D4948"/>
                </a:solidFill>
                <a:latin typeface="Arial" pitchFamily="34" charset="0"/>
                <a:ea typeface="Arial" pitchFamily="34" charset="-122"/>
                <a:cs typeface="Arial" pitchFamily="34" charset="-120"/>
              </a:rPr>
              <a:t>Tender &amp; supplier analysis system. Parses messy supplier docs, extracts requirements, prepares decision-ready comparisons.</a:t>
            </a:r>
            <a:endParaRPr lang="en-US" sz="1800" dirty="0"/>
          </a:p>
        </p:txBody>
      </p:sp>
      <p:sp>
        <p:nvSpPr>
          <p:cNvPr id="26" name="Text 24"/>
          <p:cNvSpPr/>
          <p:nvPr/>
        </p:nvSpPr>
        <p:spPr>
          <a:xfrm>
            <a:off x="9470677" y="8358044"/>
            <a:ext cx="7443447" cy="723900"/>
          </a:xfrm>
          <a:prstGeom prst="rect">
            <a:avLst/>
          </a:prstGeom>
          <a:noFill/>
          <a:ln/>
        </p:spPr>
        <p:txBody>
          <a:bodyPr wrap="square" lIns="25400" tIns="25400" rIns="25400" bIns="25400" rtlCol="0" anchor="t">
            <a:normAutofit fontScale="92500" lnSpcReduction="10000"/>
          </a:bodyPr>
          <a:lstStyle/>
          <a:p>
            <a:pPr marL="0" indent="0" algn="l">
              <a:lnSpc>
                <a:spcPct val="150000"/>
              </a:lnSpc>
              <a:buNone/>
            </a:pPr>
            <a:r>
              <a:rPr lang="en-US" sz="3600" b="1" kern="0" spc="-108" dirty="0">
                <a:solidFill>
                  <a:srgbClr val="006A66"/>
                </a:solidFill>
                <a:latin typeface="Arial" pitchFamily="34" charset="0"/>
                <a:ea typeface="Arial" pitchFamily="34" charset="-122"/>
                <a:cs typeface="Arial" pitchFamily="34" charset="-120"/>
              </a:rPr>
              <a:t>~$20K</a:t>
            </a:r>
            <a:endParaRPr lang="en-US" sz="36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FFFFF"/>
        </a:solidFill>
        <a:effectLst/>
      </p:bgPr>
    </p:bg>
    <p:spTree>
      <p:nvGrpSpPr>
        <p:cNvPr id="1" name=""/>
        <p:cNvGrpSpPr/>
        <p:nvPr/>
      </p:nvGrpSpPr>
      <p:grpSpPr>
        <a:xfrm>
          <a:off x="0" y="0"/>
          <a:ext cx="0" cy="0"/>
          <a:chOff x="0" y="0"/>
          <a:chExt cx="0" cy="0"/>
        </a:xfrm>
      </p:grpSpPr>
      <p:sp>
        <p:nvSpPr>
          <p:cNvPr id="5" name="Shape 3"/>
          <p:cNvSpPr/>
          <p:nvPr/>
        </p:nvSpPr>
        <p:spPr>
          <a:xfrm>
            <a:off x="1238250" y="1076325"/>
            <a:ext cx="95250" cy="95250"/>
          </a:xfrm>
          <a:prstGeom prst="ellipse">
            <a:avLst/>
          </a:prstGeom>
          <a:solidFill>
            <a:srgbClr val="20A39E"/>
          </a:solidFill>
          <a:ln/>
          <a:effectLst>
            <a:outerShdw blurRad="101600" dist="50800" dir="16200000" algn="bl" rotWithShape="0">
              <a:srgbClr val="20A39E">
                <a:alpha val="15000"/>
              </a:srgbClr>
            </a:outerShdw>
          </a:effectLst>
        </p:spPr>
        <p:txBody>
          <a:bodyPr/>
          <a:lstStyle/>
          <a:p>
            <a:endParaRPr lang="en-AE"/>
          </a:p>
        </p:txBody>
      </p:sp>
      <p:sp>
        <p:nvSpPr>
          <p:cNvPr id="6" name="Text 4"/>
          <p:cNvSpPr/>
          <p:nvPr/>
        </p:nvSpPr>
        <p:spPr>
          <a:xfrm>
            <a:off x="1466850" y="981075"/>
            <a:ext cx="1244650" cy="314325"/>
          </a:xfrm>
          <a:prstGeom prst="rect">
            <a:avLst/>
          </a:prstGeom>
          <a:noFill/>
          <a:ln/>
        </p:spPr>
        <p:txBody>
          <a:bodyPr wrap="square" lIns="0" tIns="0" rIns="0" bIns="0" rtlCol="0" anchor="t">
            <a:normAutofit fontScale="92500" lnSpcReduction="20000"/>
          </a:bodyPr>
          <a:lstStyle/>
          <a:p>
            <a:pPr marL="0" indent="0" algn="l">
              <a:lnSpc>
                <a:spcPct val="150000"/>
              </a:lnSpc>
              <a:buNone/>
            </a:pPr>
            <a:r>
              <a:rPr lang="en-US" sz="1800" b="1" kern="0" spc="252" dirty="0">
                <a:solidFill>
                  <a:srgbClr val="006A66"/>
                </a:solidFill>
                <a:latin typeface="Arial" pitchFamily="34" charset="0"/>
                <a:ea typeface="Arial" pitchFamily="34" charset="-122"/>
                <a:cs typeface="Arial" pitchFamily="34" charset="-120"/>
              </a:rPr>
              <a:t>MARKET</a:t>
            </a:r>
            <a:endParaRPr lang="en-US" sz="1800" dirty="0"/>
          </a:p>
        </p:txBody>
      </p:sp>
      <p:sp>
        <p:nvSpPr>
          <p:cNvPr id="7" name="Text 5"/>
          <p:cNvSpPr/>
          <p:nvPr/>
        </p:nvSpPr>
        <p:spPr>
          <a:xfrm>
            <a:off x="1238250" y="1600200"/>
            <a:ext cx="16285845" cy="1747838"/>
          </a:xfrm>
          <a:prstGeom prst="rect">
            <a:avLst/>
          </a:prstGeom>
          <a:noFill/>
          <a:ln/>
        </p:spPr>
        <p:txBody>
          <a:bodyPr wrap="square" lIns="25400" tIns="25400" rIns="25400" bIns="25400" rtlCol="0" anchor="t">
            <a:normAutofit fontScale="92500" lnSpcReduction="20000"/>
          </a:bodyPr>
          <a:lstStyle/>
          <a:p>
            <a:pPr marL="0" indent="0" algn="l">
              <a:lnSpc>
                <a:spcPct val="102000"/>
              </a:lnSpc>
              <a:buNone/>
            </a:pPr>
            <a:r>
              <a:rPr lang="en-US" sz="6600" b="1" kern="0" spc="-264" dirty="0">
                <a:solidFill>
                  <a:srgbClr val="0F1416"/>
                </a:solidFill>
                <a:latin typeface="Arial" pitchFamily="34" charset="0"/>
                <a:ea typeface="Arial" pitchFamily="34" charset="-122"/>
                <a:cs typeface="Arial" pitchFamily="34" charset="-120"/>
              </a:rPr>
              <a:t>The generic AI market is gone… </a:t>
            </a:r>
          </a:p>
          <a:p>
            <a:pPr marL="0" indent="0" algn="l">
              <a:lnSpc>
                <a:spcPct val="102000"/>
              </a:lnSpc>
              <a:buNone/>
            </a:pPr>
            <a:r>
              <a:rPr lang="en-US" sz="6600" b="1" kern="0" spc="-264" dirty="0">
                <a:solidFill>
                  <a:srgbClr val="0F1416"/>
                </a:solidFill>
                <a:latin typeface="Arial" pitchFamily="34" charset="0"/>
                <a:ea typeface="Arial" pitchFamily="34" charset="-122"/>
                <a:cs typeface="Arial" pitchFamily="34" charset="-120"/>
              </a:rPr>
              <a:t>The </a:t>
            </a:r>
            <a:r>
              <a:rPr lang="en-US" sz="6600" b="1" kern="0" spc="-264" dirty="0">
                <a:solidFill>
                  <a:srgbClr val="006A66"/>
                </a:solidFill>
                <a:latin typeface="Arial" pitchFamily="34" charset="0"/>
                <a:ea typeface="Arial" pitchFamily="34" charset="-122"/>
                <a:cs typeface="Arial" pitchFamily="34" charset="-120"/>
              </a:rPr>
              <a:t>private vertical AI </a:t>
            </a:r>
            <a:r>
              <a:rPr lang="en-US" sz="6600" b="1" kern="0" spc="-264" dirty="0">
                <a:solidFill>
                  <a:srgbClr val="0F1416"/>
                </a:solidFill>
                <a:latin typeface="Arial" pitchFamily="34" charset="0"/>
                <a:ea typeface="Arial" pitchFamily="34" charset="-122"/>
                <a:cs typeface="Arial" pitchFamily="34" charset="-120"/>
              </a:rPr>
              <a:t>market is open</a:t>
            </a:r>
            <a:endParaRPr lang="en-US" sz="6600" dirty="0"/>
          </a:p>
        </p:txBody>
      </p:sp>
      <p:sp>
        <p:nvSpPr>
          <p:cNvPr id="8" name="Shape 6"/>
          <p:cNvSpPr/>
          <p:nvPr/>
        </p:nvSpPr>
        <p:spPr>
          <a:xfrm>
            <a:off x="1465652" y="3948112"/>
            <a:ext cx="6013847" cy="6206461"/>
          </a:xfrm>
          <a:prstGeom prst="ellipse">
            <a:avLst/>
          </a:prstGeom>
          <a:solidFill>
            <a:srgbClr val="F7F9FB"/>
          </a:solidFill>
          <a:ln w="9525">
            <a:solidFill>
              <a:srgbClr val="BCC9C7"/>
            </a:solidFill>
            <a:prstDash val="solid"/>
          </a:ln>
        </p:spPr>
        <p:txBody>
          <a:bodyPr/>
          <a:lstStyle/>
          <a:p>
            <a:endParaRPr lang="en-AE"/>
          </a:p>
        </p:txBody>
      </p:sp>
      <p:sp>
        <p:nvSpPr>
          <p:cNvPr id="9" name="Shape 7"/>
          <p:cNvSpPr/>
          <p:nvPr/>
        </p:nvSpPr>
        <p:spPr>
          <a:xfrm>
            <a:off x="2322497" y="5375567"/>
            <a:ext cx="4300156" cy="4502781"/>
          </a:xfrm>
          <a:prstGeom prst="ellipse">
            <a:avLst/>
          </a:prstGeom>
          <a:solidFill>
            <a:srgbClr val="FFFFFF"/>
          </a:solidFill>
          <a:ln w="9525">
            <a:solidFill>
              <a:srgbClr val="E2E8F0"/>
            </a:solidFill>
            <a:prstDash val="solid"/>
          </a:ln>
        </p:spPr>
        <p:txBody>
          <a:bodyPr/>
          <a:lstStyle/>
          <a:p>
            <a:endParaRPr lang="en-AE"/>
          </a:p>
        </p:txBody>
      </p:sp>
      <p:sp>
        <p:nvSpPr>
          <p:cNvPr id="10" name="Shape 8"/>
          <p:cNvSpPr/>
          <p:nvPr/>
        </p:nvSpPr>
        <p:spPr>
          <a:xfrm>
            <a:off x="3492766" y="6767792"/>
            <a:ext cx="2019300" cy="2190750"/>
          </a:xfrm>
          <a:prstGeom prst="ellipse">
            <a:avLst/>
          </a:prstGeom>
          <a:solidFill>
            <a:srgbClr val="006A66"/>
          </a:solidFill>
          <a:ln w="9525">
            <a:solidFill>
              <a:srgbClr val="E2E8F0"/>
            </a:solidFill>
            <a:prstDash val="solid"/>
          </a:ln>
          <a:effectLst>
            <a:outerShdw blurRad="571500" dist="228600" dir="5400000" algn="bl" rotWithShape="0">
              <a:srgbClr val="20A39E">
                <a:alpha val="22000"/>
              </a:srgbClr>
            </a:outerShdw>
          </a:effectLst>
        </p:spPr>
        <p:txBody>
          <a:bodyPr/>
          <a:lstStyle/>
          <a:p>
            <a:endParaRPr lang="en-AE"/>
          </a:p>
        </p:txBody>
      </p:sp>
      <p:sp>
        <p:nvSpPr>
          <p:cNvPr id="11" name="Text 9"/>
          <p:cNvSpPr/>
          <p:nvPr/>
        </p:nvSpPr>
        <p:spPr>
          <a:xfrm>
            <a:off x="1664234" y="4530061"/>
            <a:ext cx="5494020" cy="819150"/>
          </a:xfrm>
          <a:prstGeom prst="rect">
            <a:avLst/>
          </a:prstGeom>
          <a:noFill/>
          <a:ln/>
        </p:spPr>
        <p:txBody>
          <a:bodyPr wrap="square" lIns="25400" tIns="25400" rIns="25400" bIns="25400" rtlCol="0" anchor="t">
            <a:noAutofit/>
          </a:bodyPr>
          <a:lstStyle/>
          <a:p>
            <a:pPr marL="0" indent="0" algn="ctr">
              <a:lnSpc>
                <a:spcPct val="150000"/>
              </a:lnSpc>
              <a:buNone/>
            </a:pPr>
            <a:r>
              <a:rPr lang="en-US" b="1" kern="0" spc="252" dirty="0">
                <a:solidFill>
                  <a:srgbClr val="6D7A78"/>
                </a:solidFill>
                <a:latin typeface="Arial" pitchFamily="34" charset="0"/>
                <a:ea typeface="Arial" pitchFamily="34" charset="-122"/>
                <a:cs typeface="Arial" pitchFamily="34" charset="-120"/>
              </a:rPr>
              <a:t>TAM · ENTERPRISE AI </a:t>
            </a:r>
          </a:p>
          <a:p>
            <a:pPr marL="0" indent="0" algn="ctr">
              <a:lnSpc>
                <a:spcPct val="150000"/>
              </a:lnSpc>
              <a:buNone/>
            </a:pPr>
            <a:r>
              <a:rPr lang="en-US" b="1" kern="0" spc="252" dirty="0">
                <a:solidFill>
                  <a:srgbClr val="6D7A78"/>
                </a:solidFill>
                <a:latin typeface="Arial" pitchFamily="34" charset="0"/>
                <a:ea typeface="Arial" pitchFamily="34" charset="-122"/>
                <a:cs typeface="Arial" pitchFamily="34" charset="-120"/>
              </a:rPr>
              <a:t>$300B BY 2030</a:t>
            </a:r>
            <a:endParaRPr lang="en-US" dirty="0"/>
          </a:p>
        </p:txBody>
      </p:sp>
      <p:sp>
        <p:nvSpPr>
          <p:cNvPr id="12" name="Text 10"/>
          <p:cNvSpPr/>
          <p:nvPr/>
        </p:nvSpPr>
        <p:spPr>
          <a:xfrm>
            <a:off x="2235144" y="5520941"/>
            <a:ext cx="4500504" cy="1047750"/>
          </a:xfrm>
          <a:prstGeom prst="rect">
            <a:avLst/>
          </a:prstGeom>
          <a:noFill/>
          <a:ln/>
        </p:spPr>
        <p:txBody>
          <a:bodyPr wrap="square" lIns="25400" tIns="25400" rIns="25400" bIns="25400" rtlCol="0" anchor="t">
            <a:normAutofit/>
          </a:bodyPr>
          <a:lstStyle/>
          <a:p>
            <a:pPr marL="0" indent="0" algn="ctr">
              <a:lnSpc>
                <a:spcPct val="150000"/>
              </a:lnSpc>
              <a:buNone/>
            </a:pPr>
            <a:r>
              <a:rPr lang="en-US" b="1" kern="0" spc="252" dirty="0">
                <a:solidFill>
                  <a:srgbClr val="3D4948"/>
                </a:solidFill>
                <a:latin typeface="Arial" pitchFamily="34" charset="0"/>
                <a:ea typeface="Arial" pitchFamily="34" charset="-122"/>
                <a:cs typeface="Arial" pitchFamily="34" charset="-120"/>
              </a:rPr>
              <a:t>SAM </a:t>
            </a:r>
          </a:p>
          <a:p>
            <a:pPr marL="0" indent="0" algn="ctr">
              <a:lnSpc>
                <a:spcPct val="150000"/>
              </a:lnSpc>
              <a:buNone/>
            </a:pPr>
            <a:r>
              <a:rPr lang="en-US" b="1" kern="0" spc="252" dirty="0">
                <a:solidFill>
                  <a:srgbClr val="3D4948"/>
                </a:solidFill>
                <a:latin typeface="Arial" pitchFamily="34" charset="0"/>
                <a:ea typeface="Arial" pitchFamily="34" charset="-122"/>
                <a:cs typeface="Arial" pitchFamily="34" charset="-120"/>
              </a:rPr>
              <a:t>VERTICAL AI $42B</a:t>
            </a:r>
            <a:endParaRPr lang="en-US" dirty="0"/>
          </a:p>
        </p:txBody>
      </p:sp>
      <p:sp>
        <p:nvSpPr>
          <p:cNvPr id="13" name="Text 11"/>
          <p:cNvSpPr/>
          <p:nvPr/>
        </p:nvSpPr>
        <p:spPr>
          <a:xfrm>
            <a:off x="3454666" y="7120217"/>
            <a:ext cx="2076450" cy="552450"/>
          </a:xfrm>
          <a:prstGeom prst="rect">
            <a:avLst/>
          </a:prstGeom>
          <a:noFill/>
          <a:ln/>
        </p:spPr>
        <p:txBody>
          <a:bodyPr wrap="square" lIns="25400" tIns="25400" rIns="25400" bIns="25400" rtlCol="0" anchor="t">
            <a:normAutofit fontScale="92500" lnSpcReduction="10000"/>
          </a:bodyPr>
          <a:lstStyle/>
          <a:p>
            <a:pPr marL="0" indent="0" algn="ctr">
              <a:lnSpc>
                <a:spcPct val="150000"/>
              </a:lnSpc>
              <a:buNone/>
            </a:pPr>
            <a:r>
              <a:rPr lang="en-US" sz="2700" b="1" kern="0" spc="-54" dirty="0">
                <a:solidFill>
                  <a:srgbClr val="FFFFFF"/>
                </a:solidFill>
                <a:latin typeface="Arial" pitchFamily="34" charset="0"/>
                <a:ea typeface="Arial" pitchFamily="34" charset="-122"/>
                <a:cs typeface="Arial" pitchFamily="34" charset="-120"/>
              </a:rPr>
              <a:t>SOM</a:t>
            </a:r>
            <a:endParaRPr lang="en-US" sz="2700" dirty="0"/>
          </a:p>
        </p:txBody>
      </p:sp>
      <p:sp>
        <p:nvSpPr>
          <p:cNvPr id="14" name="Text 12"/>
          <p:cNvSpPr/>
          <p:nvPr/>
        </p:nvSpPr>
        <p:spPr>
          <a:xfrm>
            <a:off x="3454666" y="7691717"/>
            <a:ext cx="2076450" cy="381000"/>
          </a:xfrm>
          <a:prstGeom prst="rect">
            <a:avLst/>
          </a:prstGeom>
          <a:noFill/>
          <a:ln/>
        </p:spPr>
        <p:txBody>
          <a:bodyPr wrap="square" lIns="25400" tIns="25400" rIns="25400" bIns="25400" rtlCol="0" anchor="t">
            <a:normAutofit fontScale="92500" lnSpcReduction="10000"/>
          </a:bodyPr>
          <a:lstStyle/>
          <a:p>
            <a:pPr marL="0" indent="0" algn="ctr">
              <a:lnSpc>
                <a:spcPct val="150000"/>
              </a:lnSpc>
              <a:buNone/>
            </a:pPr>
            <a:r>
              <a:rPr lang="en-US" sz="1800" kern="0" spc="-21" dirty="0">
                <a:solidFill>
                  <a:srgbClr val="FFFFFF">
                    <a:alpha val="90000"/>
                  </a:srgbClr>
                </a:solidFill>
                <a:latin typeface="Arial" pitchFamily="34" charset="0"/>
                <a:ea typeface="Arial" pitchFamily="34" charset="-122"/>
                <a:cs typeface="Arial" pitchFamily="34" charset="-120"/>
              </a:rPr>
              <a:t>$3-5B</a:t>
            </a:r>
            <a:endParaRPr lang="en-US" sz="1800" dirty="0"/>
          </a:p>
        </p:txBody>
      </p:sp>
      <p:sp>
        <p:nvSpPr>
          <p:cNvPr id="15" name="Text 13"/>
          <p:cNvSpPr/>
          <p:nvPr/>
        </p:nvSpPr>
        <p:spPr>
          <a:xfrm>
            <a:off x="3454666" y="8072717"/>
            <a:ext cx="2076450" cy="381000"/>
          </a:xfrm>
          <a:prstGeom prst="rect">
            <a:avLst/>
          </a:prstGeom>
          <a:noFill/>
          <a:ln/>
        </p:spPr>
        <p:txBody>
          <a:bodyPr wrap="square" lIns="25400" tIns="25400" rIns="25400" bIns="25400" rtlCol="0" anchor="t">
            <a:normAutofit fontScale="92500" lnSpcReduction="10000"/>
          </a:bodyPr>
          <a:lstStyle/>
          <a:p>
            <a:pPr marL="0" indent="0" algn="ctr">
              <a:lnSpc>
                <a:spcPct val="150000"/>
              </a:lnSpc>
              <a:buNone/>
            </a:pPr>
            <a:r>
              <a:rPr lang="en-US" sz="1800" kern="0" spc="144" dirty="0">
                <a:solidFill>
                  <a:srgbClr val="FFFFFF">
                    <a:alpha val="85000"/>
                  </a:srgbClr>
                </a:solidFill>
                <a:latin typeface="Arial" pitchFamily="34" charset="0"/>
                <a:ea typeface="Arial" pitchFamily="34" charset="-122"/>
                <a:cs typeface="Arial" pitchFamily="34" charset="-120"/>
              </a:rPr>
              <a:t>OUR WEDGE</a:t>
            </a:r>
            <a:endParaRPr lang="en-US" sz="1800" dirty="0"/>
          </a:p>
        </p:txBody>
      </p:sp>
      <p:sp>
        <p:nvSpPr>
          <p:cNvPr id="16" name="Shape 14"/>
          <p:cNvSpPr/>
          <p:nvPr/>
        </p:nvSpPr>
        <p:spPr>
          <a:xfrm>
            <a:off x="8688735" y="5153025"/>
            <a:ext cx="2298204" cy="9525"/>
          </a:xfrm>
          <a:prstGeom prst="rect">
            <a:avLst/>
          </a:prstGeom>
          <a:solidFill>
            <a:srgbClr val="0F1416"/>
          </a:solidFill>
          <a:ln/>
        </p:spPr>
        <p:txBody>
          <a:bodyPr/>
          <a:lstStyle/>
          <a:p>
            <a:endParaRPr lang="en-AE"/>
          </a:p>
        </p:txBody>
      </p:sp>
      <p:sp>
        <p:nvSpPr>
          <p:cNvPr id="17" name="Shape 15"/>
          <p:cNvSpPr/>
          <p:nvPr/>
        </p:nvSpPr>
        <p:spPr>
          <a:xfrm>
            <a:off x="10986939" y="5153025"/>
            <a:ext cx="1966764" cy="9525"/>
          </a:xfrm>
          <a:prstGeom prst="rect">
            <a:avLst/>
          </a:prstGeom>
          <a:solidFill>
            <a:srgbClr val="0F1416"/>
          </a:solidFill>
          <a:ln/>
        </p:spPr>
        <p:txBody>
          <a:bodyPr/>
          <a:lstStyle/>
          <a:p>
            <a:endParaRPr lang="en-AE"/>
          </a:p>
        </p:txBody>
      </p:sp>
      <p:sp>
        <p:nvSpPr>
          <p:cNvPr id="18" name="Text 16"/>
          <p:cNvSpPr/>
          <p:nvPr/>
        </p:nvSpPr>
        <p:spPr>
          <a:xfrm>
            <a:off x="10633840" y="4044552"/>
            <a:ext cx="1594545" cy="314325"/>
          </a:xfrm>
          <a:prstGeom prst="rect">
            <a:avLst/>
          </a:prstGeom>
          <a:noFill/>
          <a:ln/>
        </p:spPr>
        <p:txBody>
          <a:bodyPr wrap="square" lIns="0" tIns="0" rIns="0" bIns="0" rtlCol="0" anchor="t">
            <a:normAutofit fontScale="92500" lnSpcReduction="20000"/>
          </a:bodyPr>
          <a:lstStyle/>
          <a:p>
            <a:pPr marL="0" indent="0" algn="l">
              <a:lnSpc>
                <a:spcPct val="150000"/>
              </a:lnSpc>
              <a:buNone/>
            </a:pPr>
            <a:r>
              <a:rPr lang="en-US" sz="1800" b="1" kern="0" spc="180" dirty="0">
                <a:solidFill>
                  <a:srgbClr val="6D7A78"/>
                </a:solidFill>
                <a:latin typeface="Arial" pitchFamily="34" charset="0"/>
                <a:ea typeface="Arial" pitchFamily="34" charset="-122"/>
                <a:cs typeface="Arial" pitchFamily="34" charset="-120"/>
              </a:rPr>
              <a:t>GENERIC AI</a:t>
            </a:r>
            <a:endParaRPr lang="en-US" sz="1800" dirty="0"/>
          </a:p>
        </p:txBody>
      </p:sp>
      <p:sp>
        <p:nvSpPr>
          <p:cNvPr id="19" name="Text 17"/>
          <p:cNvSpPr/>
          <p:nvPr/>
        </p:nvSpPr>
        <p:spPr>
          <a:xfrm>
            <a:off x="10562030" y="4356497"/>
            <a:ext cx="1738164" cy="461962"/>
          </a:xfrm>
          <a:prstGeom prst="rect">
            <a:avLst/>
          </a:prstGeom>
          <a:noFill/>
          <a:ln/>
        </p:spPr>
        <p:txBody>
          <a:bodyPr wrap="square" lIns="25400" tIns="25400" rIns="25400" bIns="25400" rtlCol="0" anchor="t">
            <a:normAutofit fontScale="92500"/>
          </a:bodyPr>
          <a:lstStyle/>
          <a:p>
            <a:pPr marL="0" indent="0" algn="l">
              <a:lnSpc>
                <a:spcPct val="150000"/>
              </a:lnSpc>
              <a:buNone/>
            </a:pPr>
            <a:r>
              <a:rPr lang="en-US" sz="1800" dirty="0">
                <a:solidFill>
                  <a:srgbClr val="6D7A78"/>
                </a:solidFill>
                <a:latin typeface="Arial" pitchFamily="34" charset="0"/>
                <a:ea typeface="Arial" pitchFamily="34" charset="-122"/>
                <a:cs typeface="Arial" pitchFamily="34" charset="-120"/>
              </a:rPr>
              <a:t>ChatGPT, Copilot</a:t>
            </a:r>
            <a:endParaRPr lang="en-US" sz="1800" dirty="0"/>
          </a:p>
        </p:txBody>
      </p:sp>
      <p:sp>
        <p:nvSpPr>
          <p:cNvPr id="20" name="Shape 18"/>
          <p:cNvSpPr/>
          <p:nvPr/>
        </p:nvSpPr>
        <p:spPr>
          <a:xfrm>
            <a:off x="12953702" y="5153025"/>
            <a:ext cx="2276624" cy="9525"/>
          </a:xfrm>
          <a:prstGeom prst="rect">
            <a:avLst/>
          </a:prstGeom>
          <a:solidFill>
            <a:srgbClr val="0F1416"/>
          </a:solidFill>
          <a:ln/>
        </p:spPr>
        <p:txBody>
          <a:bodyPr/>
          <a:lstStyle/>
          <a:p>
            <a:endParaRPr lang="en-AE"/>
          </a:p>
        </p:txBody>
      </p:sp>
      <p:sp>
        <p:nvSpPr>
          <p:cNvPr id="21" name="Text 19"/>
          <p:cNvSpPr/>
          <p:nvPr/>
        </p:nvSpPr>
        <p:spPr>
          <a:xfrm>
            <a:off x="12817447" y="3981448"/>
            <a:ext cx="2048025" cy="419102"/>
          </a:xfrm>
          <a:prstGeom prst="rect">
            <a:avLst/>
          </a:prstGeom>
          <a:noFill/>
          <a:ln/>
        </p:spPr>
        <p:txBody>
          <a:bodyPr wrap="square" lIns="0" tIns="0" rIns="0" bIns="0" rtlCol="0" anchor="t">
            <a:normAutofit fontScale="92500"/>
          </a:bodyPr>
          <a:lstStyle/>
          <a:p>
            <a:pPr marL="0" indent="0" algn="ctr">
              <a:lnSpc>
                <a:spcPct val="150000"/>
              </a:lnSpc>
              <a:buNone/>
            </a:pPr>
            <a:r>
              <a:rPr lang="en-US" sz="1800" b="1" kern="0" spc="180" dirty="0">
                <a:solidFill>
                  <a:srgbClr val="6D7A78"/>
                </a:solidFill>
                <a:latin typeface="Arial" pitchFamily="34" charset="0"/>
                <a:ea typeface="Arial" pitchFamily="34" charset="-122"/>
                <a:cs typeface="Arial" pitchFamily="34" charset="-120"/>
              </a:rPr>
              <a:t>VERTICAL SAAS</a:t>
            </a:r>
            <a:endParaRPr lang="en-US" sz="1800" dirty="0"/>
          </a:p>
        </p:txBody>
      </p:sp>
      <p:sp>
        <p:nvSpPr>
          <p:cNvPr id="22" name="Text 20"/>
          <p:cNvSpPr/>
          <p:nvPr/>
        </p:nvSpPr>
        <p:spPr>
          <a:xfrm>
            <a:off x="12817447" y="4386263"/>
            <a:ext cx="2048024" cy="381000"/>
          </a:xfrm>
          <a:prstGeom prst="rect">
            <a:avLst/>
          </a:prstGeom>
          <a:noFill/>
          <a:ln/>
        </p:spPr>
        <p:txBody>
          <a:bodyPr wrap="square" lIns="25400" tIns="25400" rIns="25400" bIns="25400" rtlCol="0" anchor="t">
            <a:normAutofit fontScale="92500" lnSpcReduction="10000"/>
          </a:bodyPr>
          <a:lstStyle/>
          <a:p>
            <a:pPr marL="0" indent="0" algn="ctr">
              <a:lnSpc>
                <a:spcPct val="150000"/>
              </a:lnSpc>
              <a:buNone/>
            </a:pPr>
            <a:r>
              <a:rPr lang="en-US" sz="1800" dirty="0">
                <a:solidFill>
                  <a:srgbClr val="6D7A78"/>
                </a:solidFill>
                <a:latin typeface="Arial" pitchFamily="34" charset="0"/>
                <a:ea typeface="Arial" pitchFamily="34" charset="-122"/>
                <a:cs typeface="Arial" pitchFamily="34" charset="-120"/>
              </a:rPr>
              <a:t>Notion, Slack</a:t>
            </a:r>
            <a:endParaRPr lang="en-US" sz="1800" dirty="0"/>
          </a:p>
        </p:txBody>
      </p:sp>
      <p:sp>
        <p:nvSpPr>
          <p:cNvPr id="23" name="Shape 21"/>
          <p:cNvSpPr/>
          <p:nvPr/>
        </p:nvSpPr>
        <p:spPr>
          <a:xfrm>
            <a:off x="15230326" y="5153025"/>
            <a:ext cx="1814661" cy="9525"/>
          </a:xfrm>
          <a:prstGeom prst="rect">
            <a:avLst/>
          </a:prstGeom>
          <a:solidFill>
            <a:srgbClr val="0F1416"/>
          </a:solidFill>
          <a:ln/>
        </p:spPr>
        <p:txBody>
          <a:bodyPr/>
          <a:lstStyle/>
          <a:p>
            <a:endParaRPr lang="en-AE"/>
          </a:p>
        </p:txBody>
      </p:sp>
      <p:sp>
        <p:nvSpPr>
          <p:cNvPr id="24" name="Text 22"/>
          <p:cNvSpPr/>
          <p:nvPr/>
        </p:nvSpPr>
        <p:spPr>
          <a:xfrm>
            <a:off x="15564073" y="4033837"/>
            <a:ext cx="1223367" cy="314325"/>
          </a:xfrm>
          <a:prstGeom prst="rect">
            <a:avLst/>
          </a:prstGeom>
          <a:noFill/>
          <a:ln/>
        </p:spPr>
        <p:txBody>
          <a:bodyPr wrap="square" lIns="0" tIns="0" rIns="0" bIns="0" rtlCol="0" anchor="t">
            <a:normAutofit fontScale="92500" lnSpcReduction="20000"/>
          </a:bodyPr>
          <a:lstStyle/>
          <a:p>
            <a:pPr marL="0" indent="0" algn="l">
              <a:lnSpc>
                <a:spcPct val="150000"/>
              </a:lnSpc>
              <a:buNone/>
            </a:pPr>
            <a:r>
              <a:rPr lang="en-US" sz="1800" b="1" kern="0" spc="180" dirty="0">
                <a:solidFill>
                  <a:srgbClr val="006A66"/>
                </a:solidFill>
                <a:latin typeface="Arial" pitchFamily="34" charset="0"/>
                <a:ea typeface="Arial" pitchFamily="34" charset="-122"/>
                <a:cs typeface="Arial" pitchFamily="34" charset="-120"/>
              </a:rPr>
              <a:t>W.BRAIN</a:t>
            </a:r>
            <a:endParaRPr lang="en-US" sz="1800" dirty="0"/>
          </a:p>
        </p:txBody>
      </p:sp>
      <p:sp>
        <p:nvSpPr>
          <p:cNvPr id="25" name="Text 23"/>
          <p:cNvSpPr/>
          <p:nvPr/>
        </p:nvSpPr>
        <p:spPr>
          <a:xfrm>
            <a:off x="15382726" y="4386263"/>
            <a:ext cx="1586061" cy="381000"/>
          </a:xfrm>
          <a:prstGeom prst="rect">
            <a:avLst/>
          </a:prstGeom>
          <a:noFill/>
          <a:ln/>
        </p:spPr>
        <p:txBody>
          <a:bodyPr wrap="square" lIns="25400" tIns="25400" rIns="25400" bIns="25400" rtlCol="0" anchor="t">
            <a:normAutofit fontScale="92500" lnSpcReduction="10000"/>
          </a:bodyPr>
          <a:lstStyle/>
          <a:p>
            <a:pPr marL="0" indent="0" algn="ctr">
              <a:lnSpc>
                <a:spcPct val="150000"/>
              </a:lnSpc>
              <a:buNone/>
            </a:pPr>
            <a:r>
              <a:rPr lang="en-US" sz="1800" dirty="0">
                <a:solidFill>
                  <a:srgbClr val="006A66"/>
                </a:solidFill>
                <a:latin typeface="Arial" pitchFamily="34" charset="0"/>
                <a:ea typeface="Arial" pitchFamily="34" charset="-122"/>
                <a:cs typeface="Arial" pitchFamily="34" charset="-120"/>
              </a:rPr>
              <a:t>private layer</a:t>
            </a:r>
            <a:endParaRPr lang="en-US" sz="1800" dirty="0"/>
          </a:p>
        </p:txBody>
      </p:sp>
      <p:sp>
        <p:nvSpPr>
          <p:cNvPr id="26" name="Shape 24"/>
          <p:cNvSpPr/>
          <p:nvPr/>
        </p:nvSpPr>
        <p:spPr>
          <a:xfrm>
            <a:off x="8688735" y="6153150"/>
            <a:ext cx="2298204" cy="9525"/>
          </a:xfrm>
          <a:prstGeom prst="rect">
            <a:avLst/>
          </a:prstGeom>
          <a:solidFill>
            <a:srgbClr val="E2E8F0"/>
          </a:solidFill>
          <a:ln/>
        </p:spPr>
        <p:txBody>
          <a:bodyPr/>
          <a:lstStyle/>
          <a:p>
            <a:endParaRPr lang="en-AE"/>
          </a:p>
        </p:txBody>
      </p:sp>
      <p:sp>
        <p:nvSpPr>
          <p:cNvPr id="27" name="Text 25"/>
          <p:cNvSpPr/>
          <p:nvPr/>
        </p:nvSpPr>
        <p:spPr>
          <a:xfrm>
            <a:off x="8841135" y="5314950"/>
            <a:ext cx="2069604" cy="723900"/>
          </a:xfrm>
          <a:prstGeom prst="rect">
            <a:avLst/>
          </a:prstGeom>
          <a:noFill/>
          <a:ln/>
        </p:spPr>
        <p:txBody>
          <a:bodyPr wrap="square" lIns="25400" tIns="25400" rIns="25400" bIns="25400" rtlCol="0" anchor="ctr">
            <a:normAutofit fontScale="92500"/>
          </a:bodyPr>
          <a:lstStyle/>
          <a:p>
            <a:pPr marL="0" indent="0" algn="l">
              <a:lnSpc>
                <a:spcPct val="150000"/>
              </a:lnSpc>
              <a:buNone/>
            </a:pPr>
            <a:r>
              <a:rPr lang="en-US" sz="1800" b="1" kern="0" spc="-21" dirty="0">
                <a:solidFill>
                  <a:srgbClr val="0F1416"/>
                </a:solidFill>
                <a:latin typeface="Arial" pitchFamily="34" charset="0"/>
                <a:ea typeface="Arial" pitchFamily="34" charset="-122"/>
                <a:cs typeface="Arial" pitchFamily="34" charset="-120"/>
              </a:rPr>
              <a:t>Runs in your cloud</a:t>
            </a:r>
            <a:endParaRPr lang="en-US" sz="1800" dirty="0"/>
          </a:p>
        </p:txBody>
      </p:sp>
      <p:sp>
        <p:nvSpPr>
          <p:cNvPr id="28" name="Shape 26"/>
          <p:cNvSpPr/>
          <p:nvPr/>
        </p:nvSpPr>
        <p:spPr>
          <a:xfrm>
            <a:off x="10986939" y="6153150"/>
            <a:ext cx="1966764" cy="9525"/>
          </a:xfrm>
          <a:prstGeom prst="rect">
            <a:avLst/>
          </a:prstGeom>
          <a:solidFill>
            <a:srgbClr val="E2E8F0"/>
          </a:solidFill>
          <a:ln/>
        </p:spPr>
        <p:txBody>
          <a:bodyPr/>
          <a:lstStyle/>
          <a:p>
            <a:endParaRPr lang="en-AE"/>
          </a:p>
        </p:txBody>
      </p:sp>
      <p:sp>
        <p:nvSpPr>
          <p:cNvPr id="29" name="Text 27"/>
          <p:cNvSpPr/>
          <p:nvPr/>
        </p:nvSpPr>
        <p:spPr>
          <a:xfrm>
            <a:off x="11139339" y="5314950"/>
            <a:ext cx="1738164" cy="723900"/>
          </a:xfrm>
          <a:prstGeom prst="rect">
            <a:avLst/>
          </a:prstGeom>
          <a:noFill/>
          <a:ln/>
        </p:spPr>
        <p:txBody>
          <a:bodyPr wrap="square" lIns="25400" tIns="25400" rIns="25400" bIns="25400" rtlCol="0" anchor="ctr">
            <a:normAutofit/>
          </a:bodyPr>
          <a:lstStyle/>
          <a:p>
            <a:pPr marL="0" indent="0" algn="l">
              <a:lnSpc>
                <a:spcPct val="150000"/>
              </a:lnSpc>
              <a:buNone/>
            </a:pPr>
            <a:r>
              <a:rPr lang="en-US" sz="1800" kern="0" spc="-21" dirty="0">
                <a:solidFill>
                  <a:srgbClr val="0F1416"/>
                </a:solidFill>
                <a:latin typeface="Arial" pitchFamily="34" charset="0"/>
                <a:ea typeface="Arial" pitchFamily="34" charset="-122"/>
                <a:cs typeface="Arial" pitchFamily="34" charset="-120"/>
              </a:rPr>
              <a:t>No</a:t>
            </a:r>
            <a:endParaRPr lang="en-US" sz="1800" dirty="0"/>
          </a:p>
        </p:txBody>
      </p:sp>
      <p:sp>
        <p:nvSpPr>
          <p:cNvPr id="30" name="Shape 28"/>
          <p:cNvSpPr/>
          <p:nvPr/>
        </p:nvSpPr>
        <p:spPr>
          <a:xfrm>
            <a:off x="12953702" y="6153150"/>
            <a:ext cx="2276624" cy="9525"/>
          </a:xfrm>
          <a:prstGeom prst="rect">
            <a:avLst/>
          </a:prstGeom>
          <a:solidFill>
            <a:srgbClr val="E2E8F0"/>
          </a:solidFill>
          <a:ln/>
        </p:spPr>
        <p:txBody>
          <a:bodyPr/>
          <a:lstStyle/>
          <a:p>
            <a:endParaRPr lang="en-AE"/>
          </a:p>
        </p:txBody>
      </p:sp>
      <p:sp>
        <p:nvSpPr>
          <p:cNvPr id="31" name="Text 29"/>
          <p:cNvSpPr/>
          <p:nvPr/>
        </p:nvSpPr>
        <p:spPr>
          <a:xfrm>
            <a:off x="13106102" y="5314950"/>
            <a:ext cx="2048024" cy="723900"/>
          </a:xfrm>
          <a:prstGeom prst="rect">
            <a:avLst/>
          </a:prstGeom>
          <a:noFill/>
          <a:ln/>
        </p:spPr>
        <p:txBody>
          <a:bodyPr wrap="square" lIns="25400" tIns="25400" rIns="25400" bIns="25400" rtlCol="0" anchor="ctr">
            <a:normAutofit/>
          </a:bodyPr>
          <a:lstStyle/>
          <a:p>
            <a:pPr marL="0" indent="0" algn="l">
              <a:lnSpc>
                <a:spcPct val="150000"/>
              </a:lnSpc>
              <a:buNone/>
            </a:pPr>
            <a:r>
              <a:rPr lang="en-US" sz="1800" kern="0" spc="-21" dirty="0">
                <a:solidFill>
                  <a:srgbClr val="0F1416"/>
                </a:solidFill>
                <a:latin typeface="Arial" pitchFamily="34" charset="0"/>
                <a:ea typeface="Arial" pitchFamily="34" charset="-122"/>
                <a:cs typeface="Arial" pitchFamily="34" charset="-120"/>
              </a:rPr>
              <a:t>No</a:t>
            </a:r>
            <a:endParaRPr lang="en-US" sz="1800" dirty="0"/>
          </a:p>
        </p:txBody>
      </p:sp>
      <p:sp>
        <p:nvSpPr>
          <p:cNvPr id="32" name="Shape 30"/>
          <p:cNvSpPr/>
          <p:nvPr/>
        </p:nvSpPr>
        <p:spPr>
          <a:xfrm>
            <a:off x="15230326" y="5162550"/>
            <a:ext cx="1814661" cy="1000125"/>
          </a:xfrm>
          <a:prstGeom prst="rect">
            <a:avLst/>
          </a:prstGeom>
          <a:solidFill>
            <a:srgbClr val="E6F4F3"/>
          </a:solidFill>
          <a:ln/>
        </p:spPr>
        <p:txBody>
          <a:bodyPr/>
          <a:lstStyle/>
          <a:p>
            <a:endParaRPr lang="en-AE"/>
          </a:p>
        </p:txBody>
      </p:sp>
      <p:sp>
        <p:nvSpPr>
          <p:cNvPr id="33" name="Shape 31"/>
          <p:cNvSpPr/>
          <p:nvPr/>
        </p:nvSpPr>
        <p:spPr>
          <a:xfrm>
            <a:off x="15230326" y="6153150"/>
            <a:ext cx="1814661" cy="9525"/>
          </a:xfrm>
          <a:prstGeom prst="rect">
            <a:avLst/>
          </a:prstGeom>
          <a:solidFill>
            <a:srgbClr val="E2E8F0"/>
          </a:solidFill>
          <a:ln/>
        </p:spPr>
        <p:txBody>
          <a:bodyPr/>
          <a:lstStyle/>
          <a:p>
            <a:endParaRPr lang="en-AE"/>
          </a:p>
        </p:txBody>
      </p:sp>
      <p:sp>
        <p:nvSpPr>
          <p:cNvPr id="34" name="Shape 32"/>
          <p:cNvSpPr/>
          <p:nvPr/>
        </p:nvSpPr>
        <p:spPr>
          <a:xfrm>
            <a:off x="15230326" y="5162550"/>
            <a:ext cx="9525" cy="1000125"/>
          </a:xfrm>
          <a:prstGeom prst="rect">
            <a:avLst/>
          </a:prstGeom>
          <a:solidFill>
            <a:srgbClr val="20A39E">
              <a:alpha val="25000"/>
            </a:srgbClr>
          </a:solidFill>
          <a:ln/>
        </p:spPr>
        <p:txBody>
          <a:bodyPr/>
          <a:lstStyle/>
          <a:p>
            <a:endParaRPr lang="en-AE"/>
          </a:p>
        </p:txBody>
      </p:sp>
      <p:sp>
        <p:nvSpPr>
          <p:cNvPr id="35" name="Shape 33"/>
          <p:cNvSpPr/>
          <p:nvPr/>
        </p:nvSpPr>
        <p:spPr>
          <a:xfrm>
            <a:off x="17035463" y="5162550"/>
            <a:ext cx="9525" cy="1000125"/>
          </a:xfrm>
          <a:prstGeom prst="rect">
            <a:avLst/>
          </a:prstGeom>
          <a:solidFill>
            <a:srgbClr val="20A39E">
              <a:alpha val="25000"/>
            </a:srgbClr>
          </a:solidFill>
          <a:ln/>
        </p:spPr>
        <p:txBody>
          <a:bodyPr/>
          <a:lstStyle/>
          <a:p>
            <a:endParaRPr lang="en-AE"/>
          </a:p>
        </p:txBody>
      </p:sp>
      <p:sp>
        <p:nvSpPr>
          <p:cNvPr id="36" name="Text 34"/>
          <p:cNvSpPr/>
          <p:nvPr/>
        </p:nvSpPr>
        <p:spPr>
          <a:xfrm>
            <a:off x="15392251" y="5314950"/>
            <a:ext cx="1567011" cy="723900"/>
          </a:xfrm>
          <a:prstGeom prst="rect">
            <a:avLst/>
          </a:prstGeom>
          <a:noFill/>
          <a:ln/>
        </p:spPr>
        <p:txBody>
          <a:bodyPr wrap="square" lIns="25400" tIns="25400" rIns="25400" bIns="25400" rtlCol="0" anchor="ctr">
            <a:normAutofit/>
          </a:bodyPr>
          <a:lstStyle/>
          <a:p>
            <a:pPr marL="0" indent="0" algn="l">
              <a:lnSpc>
                <a:spcPct val="150000"/>
              </a:lnSpc>
              <a:buNone/>
            </a:pPr>
            <a:r>
              <a:rPr lang="en-US" sz="1800" b="1" kern="0" spc="-21" dirty="0">
                <a:solidFill>
                  <a:srgbClr val="003230"/>
                </a:solidFill>
                <a:latin typeface="Arial" pitchFamily="34" charset="0"/>
                <a:ea typeface="Arial" pitchFamily="34" charset="-122"/>
                <a:cs typeface="Arial" pitchFamily="34" charset="-120"/>
              </a:rPr>
              <a:t>Yes</a:t>
            </a:r>
            <a:endParaRPr lang="en-US" sz="1800" dirty="0"/>
          </a:p>
        </p:txBody>
      </p:sp>
      <p:sp>
        <p:nvSpPr>
          <p:cNvPr id="37" name="Shape 35"/>
          <p:cNvSpPr/>
          <p:nvPr/>
        </p:nvSpPr>
        <p:spPr>
          <a:xfrm>
            <a:off x="8688735" y="6810375"/>
            <a:ext cx="2298204" cy="9525"/>
          </a:xfrm>
          <a:prstGeom prst="rect">
            <a:avLst/>
          </a:prstGeom>
          <a:solidFill>
            <a:srgbClr val="E2E8F0"/>
          </a:solidFill>
          <a:ln/>
        </p:spPr>
        <p:txBody>
          <a:bodyPr/>
          <a:lstStyle/>
          <a:p>
            <a:endParaRPr lang="en-AE"/>
          </a:p>
        </p:txBody>
      </p:sp>
      <p:sp>
        <p:nvSpPr>
          <p:cNvPr id="38" name="Text 36"/>
          <p:cNvSpPr/>
          <p:nvPr/>
        </p:nvSpPr>
        <p:spPr>
          <a:xfrm>
            <a:off x="8841135" y="6315075"/>
            <a:ext cx="2069604" cy="381000"/>
          </a:xfrm>
          <a:prstGeom prst="rect">
            <a:avLst/>
          </a:prstGeom>
          <a:noFill/>
          <a:ln/>
        </p:spPr>
        <p:txBody>
          <a:bodyPr wrap="square" lIns="25400" tIns="25400" rIns="25400" bIns="25400" rtlCol="0" anchor="ctr">
            <a:normAutofit fontScale="92500" lnSpcReduction="10000"/>
          </a:bodyPr>
          <a:lstStyle/>
          <a:p>
            <a:pPr marL="0" indent="0" algn="l">
              <a:lnSpc>
                <a:spcPct val="150000"/>
              </a:lnSpc>
              <a:buNone/>
            </a:pPr>
            <a:r>
              <a:rPr lang="en-US" sz="1800" b="1" kern="0" spc="-21" dirty="0">
                <a:solidFill>
                  <a:srgbClr val="0F1416"/>
                </a:solidFill>
                <a:latin typeface="Arial" pitchFamily="34" charset="0"/>
                <a:ea typeface="Arial" pitchFamily="34" charset="-122"/>
                <a:cs typeface="Arial" pitchFamily="34" charset="-120"/>
              </a:rPr>
              <a:t>Built per industry</a:t>
            </a:r>
            <a:endParaRPr lang="en-US" sz="1800" dirty="0"/>
          </a:p>
        </p:txBody>
      </p:sp>
      <p:sp>
        <p:nvSpPr>
          <p:cNvPr id="39" name="Shape 37"/>
          <p:cNvSpPr/>
          <p:nvPr/>
        </p:nvSpPr>
        <p:spPr>
          <a:xfrm>
            <a:off x="10986939" y="6810375"/>
            <a:ext cx="1966764" cy="9525"/>
          </a:xfrm>
          <a:prstGeom prst="rect">
            <a:avLst/>
          </a:prstGeom>
          <a:solidFill>
            <a:srgbClr val="E2E8F0"/>
          </a:solidFill>
          <a:ln/>
        </p:spPr>
        <p:txBody>
          <a:bodyPr/>
          <a:lstStyle/>
          <a:p>
            <a:endParaRPr lang="en-AE"/>
          </a:p>
        </p:txBody>
      </p:sp>
      <p:sp>
        <p:nvSpPr>
          <p:cNvPr id="40" name="Text 38"/>
          <p:cNvSpPr/>
          <p:nvPr/>
        </p:nvSpPr>
        <p:spPr>
          <a:xfrm>
            <a:off x="11139339" y="6315075"/>
            <a:ext cx="1738164" cy="381000"/>
          </a:xfrm>
          <a:prstGeom prst="rect">
            <a:avLst/>
          </a:prstGeom>
          <a:noFill/>
          <a:ln/>
        </p:spPr>
        <p:txBody>
          <a:bodyPr wrap="square" lIns="25400" tIns="25400" rIns="25400" bIns="25400" rtlCol="0" anchor="ctr">
            <a:normAutofit fontScale="92500" lnSpcReduction="10000"/>
          </a:bodyPr>
          <a:lstStyle/>
          <a:p>
            <a:pPr marL="0" indent="0" algn="l">
              <a:lnSpc>
                <a:spcPct val="150000"/>
              </a:lnSpc>
              <a:buNone/>
            </a:pPr>
            <a:r>
              <a:rPr lang="en-US" sz="1800" kern="0" spc="-21" dirty="0">
                <a:solidFill>
                  <a:srgbClr val="0F1416"/>
                </a:solidFill>
                <a:latin typeface="Arial" pitchFamily="34" charset="0"/>
                <a:ea typeface="Arial" pitchFamily="34" charset="-122"/>
                <a:cs typeface="Arial" pitchFamily="34" charset="-120"/>
              </a:rPr>
              <a:t>No</a:t>
            </a:r>
            <a:endParaRPr lang="en-US" sz="1800" dirty="0"/>
          </a:p>
        </p:txBody>
      </p:sp>
      <p:sp>
        <p:nvSpPr>
          <p:cNvPr id="41" name="Shape 39"/>
          <p:cNvSpPr/>
          <p:nvPr/>
        </p:nvSpPr>
        <p:spPr>
          <a:xfrm>
            <a:off x="12953702" y="6810375"/>
            <a:ext cx="2276624" cy="9525"/>
          </a:xfrm>
          <a:prstGeom prst="rect">
            <a:avLst/>
          </a:prstGeom>
          <a:solidFill>
            <a:srgbClr val="E2E8F0"/>
          </a:solidFill>
          <a:ln/>
        </p:spPr>
        <p:txBody>
          <a:bodyPr/>
          <a:lstStyle/>
          <a:p>
            <a:endParaRPr lang="en-AE"/>
          </a:p>
        </p:txBody>
      </p:sp>
      <p:sp>
        <p:nvSpPr>
          <p:cNvPr id="42" name="Text 40"/>
          <p:cNvSpPr/>
          <p:nvPr/>
        </p:nvSpPr>
        <p:spPr>
          <a:xfrm>
            <a:off x="13106102" y="6315075"/>
            <a:ext cx="2048024" cy="381000"/>
          </a:xfrm>
          <a:prstGeom prst="rect">
            <a:avLst/>
          </a:prstGeom>
          <a:noFill/>
          <a:ln/>
        </p:spPr>
        <p:txBody>
          <a:bodyPr wrap="square" lIns="25400" tIns="25400" rIns="25400" bIns="25400" rtlCol="0" anchor="ctr">
            <a:normAutofit fontScale="92500" lnSpcReduction="10000"/>
          </a:bodyPr>
          <a:lstStyle/>
          <a:p>
            <a:pPr marL="0" indent="0" algn="l">
              <a:lnSpc>
                <a:spcPct val="150000"/>
              </a:lnSpc>
              <a:buNone/>
            </a:pPr>
            <a:r>
              <a:rPr lang="en-US" sz="1800" kern="0" spc="-21" dirty="0">
                <a:solidFill>
                  <a:srgbClr val="0F1416"/>
                </a:solidFill>
                <a:latin typeface="Arial" pitchFamily="34" charset="0"/>
                <a:ea typeface="Arial" pitchFamily="34" charset="-122"/>
                <a:cs typeface="Arial" pitchFamily="34" charset="-120"/>
              </a:rPr>
              <a:t>No</a:t>
            </a:r>
            <a:endParaRPr lang="en-US" sz="1800" dirty="0"/>
          </a:p>
        </p:txBody>
      </p:sp>
      <p:sp>
        <p:nvSpPr>
          <p:cNvPr id="43" name="Shape 41"/>
          <p:cNvSpPr/>
          <p:nvPr/>
        </p:nvSpPr>
        <p:spPr>
          <a:xfrm>
            <a:off x="15230326" y="6162675"/>
            <a:ext cx="1814661" cy="657225"/>
          </a:xfrm>
          <a:prstGeom prst="rect">
            <a:avLst/>
          </a:prstGeom>
          <a:solidFill>
            <a:srgbClr val="E6F4F3"/>
          </a:solidFill>
          <a:ln/>
        </p:spPr>
        <p:txBody>
          <a:bodyPr/>
          <a:lstStyle/>
          <a:p>
            <a:endParaRPr lang="en-AE"/>
          </a:p>
        </p:txBody>
      </p:sp>
      <p:sp>
        <p:nvSpPr>
          <p:cNvPr id="44" name="Shape 42"/>
          <p:cNvSpPr/>
          <p:nvPr/>
        </p:nvSpPr>
        <p:spPr>
          <a:xfrm>
            <a:off x="15230326" y="6810375"/>
            <a:ext cx="1814661" cy="9525"/>
          </a:xfrm>
          <a:prstGeom prst="rect">
            <a:avLst/>
          </a:prstGeom>
          <a:solidFill>
            <a:srgbClr val="E2E8F0"/>
          </a:solidFill>
          <a:ln/>
        </p:spPr>
        <p:txBody>
          <a:bodyPr/>
          <a:lstStyle/>
          <a:p>
            <a:endParaRPr lang="en-AE"/>
          </a:p>
        </p:txBody>
      </p:sp>
      <p:sp>
        <p:nvSpPr>
          <p:cNvPr id="45" name="Shape 43"/>
          <p:cNvSpPr/>
          <p:nvPr/>
        </p:nvSpPr>
        <p:spPr>
          <a:xfrm>
            <a:off x="15230326" y="6162675"/>
            <a:ext cx="9525" cy="657225"/>
          </a:xfrm>
          <a:prstGeom prst="rect">
            <a:avLst/>
          </a:prstGeom>
          <a:solidFill>
            <a:srgbClr val="20A39E">
              <a:alpha val="25000"/>
            </a:srgbClr>
          </a:solidFill>
          <a:ln/>
        </p:spPr>
        <p:txBody>
          <a:bodyPr/>
          <a:lstStyle/>
          <a:p>
            <a:endParaRPr lang="en-AE"/>
          </a:p>
        </p:txBody>
      </p:sp>
      <p:sp>
        <p:nvSpPr>
          <p:cNvPr id="46" name="Shape 44"/>
          <p:cNvSpPr/>
          <p:nvPr/>
        </p:nvSpPr>
        <p:spPr>
          <a:xfrm>
            <a:off x="17035463" y="6162675"/>
            <a:ext cx="9525" cy="657225"/>
          </a:xfrm>
          <a:prstGeom prst="rect">
            <a:avLst/>
          </a:prstGeom>
          <a:solidFill>
            <a:srgbClr val="20A39E">
              <a:alpha val="25000"/>
            </a:srgbClr>
          </a:solidFill>
          <a:ln/>
        </p:spPr>
        <p:txBody>
          <a:bodyPr/>
          <a:lstStyle/>
          <a:p>
            <a:endParaRPr lang="en-AE"/>
          </a:p>
        </p:txBody>
      </p:sp>
      <p:sp>
        <p:nvSpPr>
          <p:cNvPr id="47" name="Text 45"/>
          <p:cNvSpPr/>
          <p:nvPr/>
        </p:nvSpPr>
        <p:spPr>
          <a:xfrm>
            <a:off x="15392251" y="6315075"/>
            <a:ext cx="1567011" cy="381000"/>
          </a:xfrm>
          <a:prstGeom prst="rect">
            <a:avLst/>
          </a:prstGeom>
          <a:noFill/>
          <a:ln/>
        </p:spPr>
        <p:txBody>
          <a:bodyPr wrap="square" lIns="25400" tIns="25400" rIns="25400" bIns="25400" rtlCol="0" anchor="ctr">
            <a:normAutofit fontScale="92500" lnSpcReduction="10000"/>
          </a:bodyPr>
          <a:lstStyle/>
          <a:p>
            <a:pPr marL="0" indent="0" algn="l">
              <a:lnSpc>
                <a:spcPct val="150000"/>
              </a:lnSpc>
              <a:buNone/>
            </a:pPr>
            <a:r>
              <a:rPr lang="en-US" sz="1800" b="1" kern="0" spc="-21" dirty="0">
                <a:solidFill>
                  <a:srgbClr val="003230"/>
                </a:solidFill>
                <a:latin typeface="Arial" pitchFamily="34" charset="0"/>
                <a:ea typeface="Arial" pitchFamily="34" charset="-122"/>
                <a:cs typeface="Arial" pitchFamily="34" charset="-120"/>
              </a:rPr>
              <a:t>Yes</a:t>
            </a:r>
            <a:endParaRPr lang="en-US" sz="1800" dirty="0"/>
          </a:p>
        </p:txBody>
      </p:sp>
      <p:sp>
        <p:nvSpPr>
          <p:cNvPr id="48" name="Shape 46"/>
          <p:cNvSpPr/>
          <p:nvPr/>
        </p:nvSpPr>
        <p:spPr>
          <a:xfrm>
            <a:off x="8688735" y="7810500"/>
            <a:ext cx="2298204" cy="9525"/>
          </a:xfrm>
          <a:prstGeom prst="rect">
            <a:avLst/>
          </a:prstGeom>
          <a:solidFill>
            <a:srgbClr val="E2E8F0"/>
          </a:solidFill>
          <a:ln/>
        </p:spPr>
        <p:txBody>
          <a:bodyPr/>
          <a:lstStyle/>
          <a:p>
            <a:endParaRPr lang="en-AE"/>
          </a:p>
        </p:txBody>
      </p:sp>
      <p:sp>
        <p:nvSpPr>
          <p:cNvPr id="49" name="Text 47"/>
          <p:cNvSpPr/>
          <p:nvPr/>
        </p:nvSpPr>
        <p:spPr>
          <a:xfrm>
            <a:off x="8841135" y="6972300"/>
            <a:ext cx="2069604" cy="723900"/>
          </a:xfrm>
          <a:prstGeom prst="rect">
            <a:avLst/>
          </a:prstGeom>
          <a:noFill/>
          <a:ln/>
        </p:spPr>
        <p:txBody>
          <a:bodyPr wrap="square" lIns="25400" tIns="25400" rIns="25400" bIns="25400" rtlCol="0" anchor="ctr">
            <a:normAutofit fontScale="92500"/>
          </a:bodyPr>
          <a:lstStyle/>
          <a:p>
            <a:pPr marL="0" indent="0" algn="l">
              <a:lnSpc>
                <a:spcPct val="150000"/>
              </a:lnSpc>
              <a:buNone/>
            </a:pPr>
            <a:r>
              <a:rPr lang="en-US" sz="1800" b="1" kern="0" spc="-21" dirty="0">
                <a:solidFill>
                  <a:srgbClr val="0F1416"/>
                </a:solidFill>
                <a:latin typeface="Arial" pitchFamily="34" charset="0"/>
                <a:ea typeface="Arial" pitchFamily="34" charset="-122"/>
                <a:cs typeface="Arial" pitchFamily="34" charset="-120"/>
              </a:rPr>
              <a:t>Captures workflows</a:t>
            </a:r>
            <a:endParaRPr lang="en-US" sz="1800" dirty="0"/>
          </a:p>
        </p:txBody>
      </p:sp>
      <p:sp>
        <p:nvSpPr>
          <p:cNvPr id="50" name="Shape 48"/>
          <p:cNvSpPr/>
          <p:nvPr/>
        </p:nvSpPr>
        <p:spPr>
          <a:xfrm>
            <a:off x="10986939" y="7810500"/>
            <a:ext cx="1966764" cy="9525"/>
          </a:xfrm>
          <a:prstGeom prst="rect">
            <a:avLst/>
          </a:prstGeom>
          <a:solidFill>
            <a:srgbClr val="E2E8F0"/>
          </a:solidFill>
          <a:ln/>
        </p:spPr>
        <p:txBody>
          <a:bodyPr/>
          <a:lstStyle/>
          <a:p>
            <a:endParaRPr lang="en-AE"/>
          </a:p>
        </p:txBody>
      </p:sp>
      <p:sp>
        <p:nvSpPr>
          <p:cNvPr id="51" name="Text 49"/>
          <p:cNvSpPr/>
          <p:nvPr/>
        </p:nvSpPr>
        <p:spPr>
          <a:xfrm>
            <a:off x="11139339" y="6972300"/>
            <a:ext cx="1738164" cy="723900"/>
          </a:xfrm>
          <a:prstGeom prst="rect">
            <a:avLst/>
          </a:prstGeom>
          <a:noFill/>
          <a:ln/>
        </p:spPr>
        <p:txBody>
          <a:bodyPr wrap="square" lIns="25400" tIns="25400" rIns="25400" bIns="25400" rtlCol="0" anchor="ctr">
            <a:normAutofit/>
          </a:bodyPr>
          <a:lstStyle/>
          <a:p>
            <a:pPr marL="0" indent="0" algn="l">
              <a:lnSpc>
                <a:spcPct val="150000"/>
              </a:lnSpc>
              <a:buNone/>
            </a:pPr>
            <a:r>
              <a:rPr lang="en-US" sz="1800" kern="0" spc="-21" dirty="0">
                <a:solidFill>
                  <a:srgbClr val="0F1416"/>
                </a:solidFill>
                <a:latin typeface="Arial" pitchFamily="34" charset="0"/>
                <a:ea typeface="Arial" pitchFamily="34" charset="-122"/>
                <a:cs typeface="Arial" pitchFamily="34" charset="-120"/>
              </a:rPr>
              <a:t>No</a:t>
            </a:r>
            <a:endParaRPr lang="en-US" sz="1800" dirty="0"/>
          </a:p>
        </p:txBody>
      </p:sp>
      <p:sp>
        <p:nvSpPr>
          <p:cNvPr id="52" name="Shape 50"/>
          <p:cNvSpPr/>
          <p:nvPr/>
        </p:nvSpPr>
        <p:spPr>
          <a:xfrm>
            <a:off x="12953702" y="7810500"/>
            <a:ext cx="2276624" cy="9525"/>
          </a:xfrm>
          <a:prstGeom prst="rect">
            <a:avLst/>
          </a:prstGeom>
          <a:solidFill>
            <a:srgbClr val="E2E8F0"/>
          </a:solidFill>
          <a:ln/>
        </p:spPr>
        <p:txBody>
          <a:bodyPr/>
          <a:lstStyle/>
          <a:p>
            <a:endParaRPr lang="en-AE"/>
          </a:p>
        </p:txBody>
      </p:sp>
      <p:sp>
        <p:nvSpPr>
          <p:cNvPr id="53" name="Text 51"/>
          <p:cNvSpPr/>
          <p:nvPr/>
        </p:nvSpPr>
        <p:spPr>
          <a:xfrm>
            <a:off x="13106102" y="6972300"/>
            <a:ext cx="2048024" cy="723900"/>
          </a:xfrm>
          <a:prstGeom prst="rect">
            <a:avLst/>
          </a:prstGeom>
          <a:noFill/>
          <a:ln/>
        </p:spPr>
        <p:txBody>
          <a:bodyPr wrap="square" lIns="25400" tIns="25400" rIns="25400" bIns="25400" rtlCol="0" anchor="ctr">
            <a:normAutofit/>
          </a:bodyPr>
          <a:lstStyle/>
          <a:p>
            <a:pPr marL="0" indent="0" algn="l">
              <a:lnSpc>
                <a:spcPct val="150000"/>
              </a:lnSpc>
              <a:buNone/>
            </a:pPr>
            <a:r>
              <a:rPr lang="en-US" sz="1800" kern="0" spc="-21" dirty="0">
                <a:solidFill>
                  <a:srgbClr val="0F1416"/>
                </a:solidFill>
                <a:latin typeface="Arial" pitchFamily="34" charset="0"/>
                <a:ea typeface="Arial" pitchFamily="34" charset="-122"/>
                <a:cs typeface="Arial" pitchFamily="34" charset="-120"/>
              </a:rPr>
              <a:t>Partial</a:t>
            </a:r>
            <a:endParaRPr lang="en-US" sz="1800" dirty="0"/>
          </a:p>
        </p:txBody>
      </p:sp>
      <p:sp>
        <p:nvSpPr>
          <p:cNvPr id="54" name="Shape 52"/>
          <p:cNvSpPr/>
          <p:nvPr/>
        </p:nvSpPr>
        <p:spPr>
          <a:xfrm>
            <a:off x="15230326" y="6819900"/>
            <a:ext cx="1814661" cy="1000125"/>
          </a:xfrm>
          <a:prstGeom prst="rect">
            <a:avLst/>
          </a:prstGeom>
          <a:solidFill>
            <a:srgbClr val="E6F4F3"/>
          </a:solidFill>
          <a:ln/>
        </p:spPr>
        <p:txBody>
          <a:bodyPr/>
          <a:lstStyle/>
          <a:p>
            <a:endParaRPr lang="en-AE"/>
          </a:p>
        </p:txBody>
      </p:sp>
      <p:sp>
        <p:nvSpPr>
          <p:cNvPr id="55" name="Shape 53"/>
          <p:cNvSpPr/>
          <p:nvPr/>
        </p:nvSpPr>
        <p:spPr>
          <a:xfrm>
            <a:off x="15230326" y="7810500"/>
            <a:ext cx="1814661" cy="9525"/>
          </a:xfrm>
          <a:prstGeom prst="rect">
            <a:avLst/>
          </a:prstGeom>
          <a:solidFill>
            <a:srgbClr val="E2E8F0"/>
          </a:solidFill>
          <a:ln/>
        </p:spPr>
        <p:txBody>
          <a:bodyPr/>
          <a:lstStyle/>
          <a:p>
            <a:endParaRPr lang="en-AE"/>
          </a:p>
        </p:txBody>
      </p:sp>
      <p:sp>
        <p:nvSpPr>
          <p:cNvPr id="56" name="Shape 54"/>
          <p:cNvSpPr/>
          <p:nvPr/>
        </p:nvSpPr>
        <p:spPr>
          <a:xfrm>
            <a:off x="15230326" y="6819900"/>
            <a:ext cx="9525" cy="1000125"/>
          </a:xfrm>
          <a:prstGeom prst="rect">
            <a:avLst/>
          </a:prstGeom>
          <a:solidFill>
            <a:srgbClr val="20A39E">
              <a:alpha val="25000"/>
            </a:srgbClr>
          </a:solidFill>
          <a:ln/>
        </p:spPr>
        <p:txBody>
          <a:bodyPr/>
          <a:lstStyle/>
          <a:p>
            <a:endParaRPr lang="en-AE"/>
          </a:p>
        </p:txBody>
      </p:sp>
      <p:sp>
        <p:nvSpPr>
          <p:cNvPr id="57" name="Shape 55"/>
          <p:cNvSpPr/>
          <p:nvPr/>
        </p:nvSpPr>
        <p:spPr>
          <a:xfrm>
            <a:off x="17035463" y="6819900"/>
            <a:ext cx="9525" cy="1000125"/>
          </a:xfrm>
          <a:prstGeom prst="rect">
            <a:avLst/>
          </a:prstGeom>
          <a:solidFill>
            <a:srgbClr val="20A39E">
              <a:alpha val="25000"/>
            </a:srgbClr>
          </a:solidFill>
          <a:ln/>
        </p:spPr>
        <p:txBody>
          <a:bodyPr/>
          <a:lstStyle/>
          <a:p>
            <a:endParaRPr lang="en-AE"/>
          </a:p>
        </p:txBody>
      </p:sp>
      <p:sp>
        <p:nvSpPr>
          <p:cNvPr id="58" name="Text 56"/>
          <p:cNvSpPr/>
          <p:nvPr/>
        </p:nvSpPr>
        <p:spPr>
          <a:xfrm>
            <a:off x="15392251" y="6972300"/>
            <a:ext cx="1567011" cy="723900"/>
          </a:xfrm>
          <a:prstGeom prst="rect">
            <a:avLst/>
          </a:prstGeom>
          <a:noFill/>
          <a:ln/>
        </p:spPr>
        <p:txBody>
          <a:bodyPr wrap="square" lIns="25400" tIns="25400" rIns="25400" bIns="25400" rtlCol="0" anchor="ctr">
            <a:normAutofit/>
          </a:bodyPr>
          <a:lstStyle/>
          <a:p>
            <a:pPr marL="0" indent="0" algn="l">
              <a:lnSpc>
                <a:spcPct val="150000"/>
              </a:lnSpc>
              <a:buNone/>
            </a:pPr>
            <a:r>
              <a:rPr lang="en-US" sz="1800" b="1" kern="0" spc="-21" dirty="0">
                <a:solidFill>
                  <a:srgbClr val="003230"/>
                </a:solidFill>
                <a:latin typeface="Arial" pitchFamily="34" charset="0"/>
                <a:ea typeface="Arial" pitchFamily="34" charset="-122"/>
                <a:cs typeface="Arial" pitchFamily="34" charset="-120"/>
              </a:rPr>
              <a:t>Yes</a:t>
            </a:r>
            <a:endParaRPr lang="en-US" sz="1800" dirty="0"/>
          </a:p>
        </p:txBody>
      </p:sp>
      <p:sp>
        <p:nvSpPr>
          <p:cNvPr id="59" name="Shape 57"/>
          <p:cNvSpPr/>
          <p:nvPr/>
        </p:nvSpPr>
        <p:spPr>
          <a:xfrm>
            <a:off x="8688735" y="8467725"/>
            <a:ext cx="2298204" cy="9525"/>
          </a:xfrm>
          <a:prstGeom prst="rect">
            <a:avLst/>
          </a:prstGeom>
          <a:solidFill>
            <a:srgbClr val="E2E8F0"/>
          </a:solidFill>
          <a:ln/>
        </p:spPr>
        <p:txBody>
          <a:bodyPr/>
          <a:lstStyle/>
          <a:p>
            <a:endParaRPr lang="en-AE"/>
          </a:p>
        </p:txBody>
      </p:sp>
      <p:sp>
        <p:nvSpPr>
          <p:cNvPr id="60" name="Text 58"/>
          <p:cNvSpPr/>
          <p:nvPr/>
        </p:nvSpPr>
        <p:spPr>
          <a:xfrm>
            <a:off x="8841135" y="7972425"/>
            <a:ext cx="2069604" cy="381000"/>
          </a:xfrm>
          <a:prstGeom prst="rect">
            <a:avLst/>
          </a:prstGeom>
          <a:noFill/>
          <a:ln/>
        </p:spPr>
        <p:txBody>
          <a:bodyPr wrap="square" lIns="25400" tIns="25400" rIns="25400" bIns="25400" rtlCol="0" anchor="ctr">
            <a:normAutofit fontScale="92500" lnSpcReduction="10000"/>
          </a:bodyPr>
          <a:lstStyle/>
          <a:p>
            <a:pPr marL="0" indent="0" algn="l">
              <a:lnSpc>
                <a:spcPct val="150000"/>
              </a:lnSpc>
              <a:buNone/>
            </a:pPr>
            <a:r>
              <a:rPr lang="en-US" sz="1800" b="1" kern="0" spc="-21" dirty="0">
                <a:solidFill>
                  <a:srgbClr val="0F1416"/>
                </a:solidFill>
                <a:latin typeface="Arial" pitchFamily="34" charset="0"/>
                <a:ea typeface="Arial" pitchFamily="34" charset="-122"/>
                <a:cs typeface="Arial" pitchFamily="34" charset="-120"/>
              </a:rPr>
              <a:t>Executes actions</a:t>
            </a:r>
            <a:endParaRPr lang="en-US" sz="1800" dirty="0"/>
          </a:p>
        </p:txBody>
      </p:sp>
      <p:sp>
        <p:nvSpPr>
          <p:cNvPr id="61" name="Shape 59"/>
          <p:cNvSpPr/>
          <p:nvPr/>
        </p:nvSpPr>
        <p:spPr>
          <a:xfrm>
            <a:off x="10986939" y="8467725"/>
            <a:ext cx="1966764" cy="9525"/>
          </a:xfrm>
          <a:prstGeom prst="rect">
            <a:avLst/>
          </a:prstGeom>
          <a:solidFill>
            <a:srgbClr val="E2E8F0"/>
          </a:solidFill>
          <a:ln/>
        </p:spPr>
        <p:txBody>
          <a:bodyPr/>
          <a:lstStyle/>
          <a:p>
            <a:endParaRPr lang="en-AE"/>
          </a:p>
        </p:txBody>
      </p:sp>
      <p:sp>
        <p:nvSpPr>
          <p:cNvPr id="62" name="Text 60"/>
          <p:cNvSpPr/>
          <p:nvPr/>
        </p:nvSpPr>
        <p:spPr>
          <a:xfrm>
            <a:off x="11139339" y="7972425"/>
            <a:ext cx="1738164" cy="381000"/>
          </a:xfrm>
          <a:prstGeom prst="rect">
            <a:avLst/>
          </a:prstGeom>
          <a:noFill/>
          <a:ln/>
        </p:spPr>
        <p:txBody>
          <a:bodyPr wrap="square" lIns="25400" tIns="25400" rIns="25400" bIns="25400" rtlCol="0" anchor="ctr">
            <a:normAutofit fontScale="92500" lnSpcReduction="10000"/>
          </a:bodyPr>
          <a:lstStyle/>
          <a:p>
            <a:pPr marL="0" indent="0" algn="l">
              <a:lnSpc>
                <a:spcPct val="150000"/>
              </a:lnSpc>
              <a:buNone/>
            </a:pPr>
            <a:r>
              <a:rPr lang="en-US" sz="1800" kern="0" spc="-21" dirty="0">
                <a:solidFill>
                  <a:srgbClr val="0F1416"/>
                </a:solidFill>
                <a:latin typeface="Arial" pitchFamily="34" charset="0"/>
                <a:ea typeface="Arial" pitchFamily="34" charset="-122"/>
                <a:cs typeface="Arial" pitchFamily="34" charset="-120"/>
              </a:rPr>
              <a:t>Chat only</a:t>
            </a:r>
            <a:endParaRPr lang="en-US" sz="1800" dirty="0"/>
          </a:p>
        </p:txBody>
      </p:sp>
      <p:sp>
        <p:nvSpPr>
          <p:cNvPr id="63" name="Shape 61"/>
          <p:cNvSpPr/>
          <p:nvPr/>
        </p:nvSpPr>
        <p:spPr>
          <a:xfrm>
            <a:off x="12953702" y="8467725"/>
            <a:ext cx="2276624" cy="9525"/>
          </a:xfrm>
          <a:prstGeom prst="rect">
            <a:avLst/>
          </a:prstGeom>
          <a:solidFill>
            <a:srgbClr val="E2E8F0"/>
          </a:solidFill>
          <a:ln/>
        </p:spPr>
        <p:txBody>
          <a:bodyPr/>
          <a:lstStyle/>
          <a:p>
            <a:endParaRPr lang="en-AE"/>
          </a:p>
        </p:txBody>
      </p:sp>
      <p:sp>
        <p:nvSpPr>
          <p:cNvPr id="64" name="Text 62"/>
          <p:cNvSpPr/>
          <p:nvPr/>
        </p:nvSpPr>
        <p:spPr>
          <a:xfrm>
            <a:off x="13106102" y="7972425"/>
            <a:ext cx="2048024" cy="381000"/>
          </a:xfrm>
          <a:prstGeom prst="rect">
            <a:avLst/>
          </a:prstGeom>
          <a:noFill/>
          <a:ln/>
        </p:spPr>
        <p:txBody>
          <a:bodyPr wrap="square" lIns="25400" tIns="25400" rIns="25400" bIns="25400" rtlCol="0" anchor="ctr">
            <a:normAutofit fontScale="92500" lnSpcReduction="10000"/>
          </a:bodyPr>
          <a:lstStyle/>
          <a:p>
            <a:pPr marL="0" indent="0" algn="l">
              <a:lnSpc>
                <a:spcPct val="150000"/>
              </a:lnSpc>
              <a:buNone/>
            </a:pPr>
            <a:r>
              <a:rPr lang="en-US" sz="1800" kern="0" spc="-21" dirty="0">
                <a:solidFill>
                  <a:srgbClr val="0F1416"/>
                </a:solidFill>
                <a:latin typeface="Arial" pitchFamily="34" charset="0"/>
                <a:ea typeface="Arial" pitchFamily="34" charset="-122"/>
                <a:cs typeface="Arial" pitchFamily="34" charset="-120"/>
              </a:rPr>
              <a:t>Manual</a:t>
            </a:r>
            <a:endParaRPr lang="en-US" sz="1800" dirty="0"/>
          </a:p>
        </p:txBody>
      </p:sp>
      <p:sp>
        <p:nvSpPr>
          <p:cNvPr id="65" name="Shape 63"/>
          <p:cNvSpPr/>
          <p:nvPr/>
        </p:nvSpPr>
        <p:spPr>
          <a:xfrm>
            <a:off x="15230326" y="7820025"/>
            <a:ext cx="1814661" cy="657225"/>
          </a:xfrm>
          <a:prstGeom prst="rect">
            <a:avLst/>
          </a:prstGeom>
          <a:solidFill>
            <a:srgbClr val="E6F4F3"/>
          </a:solidFill>
          <a:ln/>
        </p:spPr>
        <p:txBody>
          <a:bodyPr/>
          <a:lstStyle/>
          <a:p>
            <a:endParaRPr lang="en-AE"/>
          </a:p>
        </p:txBody>
      </p:sp>
      <p:sp>
        <p:nvSpPr>
          <p:cNvPr id="66" name="Shape 64"/>
          <p:cNvSpPr/>
          <p:nvPr/>
        </p:nvSpPr>
        <p:spPr>
          <a:xfrm>
            <a:off x="15230326" y="8467725"/>
            <a:ext cx="1814661" cy="9525"/>
          </a:xfrm>
          <a:prstGeom prst="rect">
            <a:avLst/>
          </a:prstGeom>
          <a:solidFill>
            <a:srgbClr val="E2E8F0"/>
          </a:solidFill>
          <a:ln/>
        </p:spPr>
        <p:txBody>
          <a:bodyPr/>
          <a:lstStyle/>
          <a:p>
            <a:endParaRPr lang="en-AE"/>
          </a:p>
        </p:txBody>
      </p:sp>
      <p:sp>
        <p:nvSpPr>
          <p:cNvPr id="67" name="Shape 65"/>
          <p:cNvSpPr/>
          <p:nvPr/>
        </p:nvSpPr>
        <p:spPr>
          <a:xfrm>
            <a:off x="15230326" y="7820025"/>
            <a:ext cx="9525" cy="657225"/>
          </a:xfrm>
          <a:prstGeom prst="rect">
            <a:avLst/>
          </a:prstGeom>
          <a:solidFill>
            <a:srgbClr val="20A39E">
              <a:alpha val="25000"/>
            </a:srgbClr>
          </a:solidFill>
          <a:ln/>
        </p:spPr>
        <p:txBody>
          <a:bodyPr/>
          <a:lstStyle/>
          <a:p>
            <a:endParaRPr lang="en-AE"/>
          </a:p>
        </p:txBody>
      </p:sp>
      <p:sp>
        <p:nvSpPr>
          <p:cNvPr id="68" name="Shape 66"/>
          <p:cNvSpPr/>
          <p:nvPr/>
        </p:nvSpPr>
        <p:spPr>
          <a:xfrm>
            <a:off x="17035463" y="7820025"/>
            <a:ext cx="9525" cy="657225"/>
          </a:xfrm>
          <a:prstGeom prst="rect">
            <a:avLst/>
          </a:prstGeom>
          <a:solidFill>
            <a:srgbClr val="20A39E">
              <a:alpha val="25000"/>
            </a:srgbClr>
          </a:solidFill>
          <a:ln/>
        </p:spPr>
        <p:txBody>
          <a:bodyPr/>
          <a:lstStyle/>
          <a:p>
            <a:endParaRPr lang="en-AE"/>
          </a:p>
        </p:txBody>
      </p:sp>
      <p:sp>
        <p:nvSpPr>
          <p:cNvPr id="69" name="Text 67"/>
          <p:cNvSpPr/>
          <p:nvPr/>
        </p:nvSpPr>
        <p:spPr>
          <a:xfrm>
            <a:off x="15392251" y="7972425"/>
            <a:ext cx="1567011" cy="381000"/>
          </a:xfrm>
          <a:prstGeom prst="rect">
            <a:avLst/>
          </a:prstGeom>
          <a:noFill/>
          <a:ln/>
        </p:spPr>
        <p:txBody>
          <a:bodyPr wrap="square" lIns="25400" tIns="25400" rIns="25400" bIns="25400" rtlCol="0" anchor="ctr">
            <a:normAutofit fontScale="92500" lnSpcReduction="10000"/>
          </a:bodyPr>
          <a:lstStyle/>
          <a:p>
            <a:pPr marL="0" indent="0" algn="l">
              <a:lnSpc>
                <a:spcPct val="150000"/>
              </a:lnSpc>
              <a:buNone/>
            </a:pPr>
            <a:r>
              <a:rPr lang="en-US" sz="1800" b="1" kern="0" spc="-21" dirty="0">
                <a:solidFill>
                  <a:srgbClr val="003230"/>
                </a:solidFill>
                <a:latin typeface="Arial" pitchFamily="34" charset="0"/>
                <a:ea typeface="Arial" pitchFamily="34" charset="-122"/>
                <a:cs typeface="Arial" pitchFamily="34" charset="-120"/>
              </a:rPr>
              <a:t>End-to-end</a:t>
            </a:r>
            <a:endParaRPr lang="en-US" sz="1800" dirty="0"/>
          </a:p>
        </p:txBody>
      </p:sp>
      <p:sp>
        <p:nvSpPr>
          <p:cNvPr id="70" name="Shape 68"/>
          <p:cNvSpPr/>
          <p:nvPr/>
        </p:nvSpPr>
        <p:spPr>
          <a:xfrm>
            <a:off x="8688735" y="9467850"/>
            <a:ext cx="2298204" cy="9525"/>
          </a:xfrm>
          <a:prstGeom prst="rect">
            <a:avLst/>
          </a:prstGeom>
          <a:solidFill>
            <a:srgbClr val="E2E8F0"/>
          </a:solidFill>
          <a:ln/>
        </p:spPr>
        <p:txBody>
          <a:bodyPr/>
          <a:lstStyle/>
          <a:p>
            <a:endParaRPr lang="en-AE"/>
          </a:p>
        </p:txBody>
      </p:sp>
      <p:sp>
        <p:nvSpPr>
          <p:cNvPr id="71" name="Text 69"/>
          <p:cNvSpPr/>
          <p:nvPr/>
        </p:nvSpPr>
        <p:spPr>
          <a:xfrm>
            <a:off x="8841135" y="8629650"/>
            <a:ext cx="2069604" cy="723900"/>
          </a:xfrm>
          <a:prstGeom prst="rect">
            <a:avLst/>
          </a:prstGeom>
          <a:noFill/>
          <a:ln/>
        </p:spPr>
        <p:txBody>
          <a:bodyPr wrap="square" lIns="25400" tIns="25400" rIns="25400" bIns="25400" rtlCol="0" anchor="ctr">
            <a:normAutofit/>
          </a:bodyPr>
          <a:lstStyle/>
          <a:p>
            <a:pPr marL="0" indent="0" algn="l">
              <a:lnSpc>
                <a:spcPct val="150000"/>
              </a:lnSpc>
              <a:buNone/>
            </a:pPr>
            <a:r>
              <a:rPr lang="en-US" sz="1800" b="1" kern="0" spc="-21" dirty="0">
                <a:solidFill>
                  <a:srgbClr val="0F1416"/>
                </a:solidFill>
                <a:latin typeface="Arial" pitchFamily="34" charset="0"/>
                <a:ea typeface="Arial" pitchFamily="34" charset="-122"/>
                <a:cs typeface="Arial" pitchFamily="34" charset="-120"/>
              </a:rPr>
              <a:t>Defense / gov fit</a:t>
            </a:r>
            <a:endParaRPr lang="en-US" sz="1800" dirty="0"/>
          </a:p>
        </p:txBody>
      </p:sp>
      <p:sp>
        <p:nvSpPr>
          <p:cNvPr id="72" name="Shape 70"/>
          <p:cNvSpPr/>
          <p:nvPr/>
        </p:nvSpPr>
        <p:spPr>
          <a:xfrm>
            <a:off x="10986939" y="9467850"/>
            <a:ext cx="1966764" cy="9525"/>
          </a:xfrm>
          <a:prstGeom prst="rect">
            <a:avLst/>
          </a:prstGeom>
          <a:solidFill>
            <a:srgbClr val="E2E8F0"/>
          </a:solidFill>
          <a:ln/>
        </p:spPr>
        <p:txBody>
          <a:bodyPr/>
          <a:lstStyle/>
          <a:p>
            <a:endParaRPr lang="en-AE"/>
          </a:p>
        </p:txBody>
      </p:sp>
      <p:sp>
        <p:nvSpPr>
          <p:cNvPr id="73" name="Text 71"/>
          <p:cNvSpPr/>
          <p:nvPr/>
        </p:nvSpPr>
        <p:spPr>
          <a:xfrm>
            <a:off x="11139339" y="8629650"/>
            <a:ext cx="1738164" cy="723900"/>
          </a:xfrm>
          <a:prstGeom prst="rect">
            <a:avLst/>
          </a:prstGeom>
          <a:noFill/>
          <a:ln/>
        </p:spPr>
        <p:txBody>
          <a:bodyPr wrap="square" lIns="25400" tIns="25400" rIns="25400" bIns="25400" rtlCol="0" anchor="ctr">
            <a:normAutofit/>
          </a:bodyPr>
          <a:lstStyle/>
          <a:p>
            <a:pPr>
              <a:lnSpc>
                <a:spcPct val="150000"/>
              </a:lnSpc>
            </a:pPr>
            <a:r>
              <a:rPr lang="en-US" kern="0" spc="-21" dirty="0">
                <a:solidFill>
                  <a:srgbClr val="0F1416"/>
                </a:solidFill>
                <a:latin typeface="Arial" pitchFamily="34" charset="0"/>
                <a:ea typeface="Arial" pitchFamily="34" charset="-122"/>
                <a:cs typeface="Arial" pitchFamily="34" charset="-120"/>
              </a:rPr>
              <a:t>Limited</a:t>
            </a:r>
            <a:endParaRPr lang="en-US" sz="1800" dirty="0"/>
          </a:p>
        </p:txBody>
      </p:sp>
      <p:sp>
        <p:nvSpPr>
          <p:cNvPr id="74" name="Shape 72"/>
          <p:cNvSpPr/>
          <p:nvPr/>
        </p:nvSpPr>
        <p:spPr>
          <a:xfrm>
            <a:off x="12953702" y="9467850"/>
            <a:ext cx="2276624" cy="9525"/>
          </a:xfrm>
          <a:prstGeom prst="rect">
            <a:avLst/>
          </a:prstGeom>
          <a:solidFill>
            <a:srgbClr val="E2E8F0"/>
          </a:solidFill>
          <a:ln/>
        </p:spPr>
        <p:txBody>
          <a:bodyPr/>
          <a:lstStyle/>
          <a:p>
            <a:endParaRPr lang="en-AE"/>
          </a:p>
        </p:txBody>
      </p:sp>
      <p:sp>
        <p:nvSpPr>
          <p:cNvPr id="75" name="Text 73"/>
          <p:cNvSpPr/>
          <p:nvPr/>
        </p:nvSpPr>
        <p:spPr>
          <a:xfrm>
            <a:off x="13106102" y="8629650"/>
            <a:ext cx="2048024" cy="723900"/>
          </a:xfrm>
          <a:prstGeom prst="rect">
            <a:avLst/>
          </a:prstGeom>
          <a:noFill/>
          <a:ln/>
        </p:spPr>
        <p:txBody>
          <a:bodyPr wrap="square" lIns="25400" tIns="25400" rIns="25400" bIns="25400" rtlCol="0" anchor="ctr">
            <a:normAutofit/>
          </a:bodyPr>
          <a:lstStyle/>
          <a:p>
            <a:pPr marL="0" indent="0" algn="l">
              <a:lnSpc>
                <a:spcPct val="150000"/>
              </a:lnSpc>
              <a:buNone/>
            </a:pPr>
            <a:r>
              <a:rPr lang="en-US" sz="1800" kern="0" spc="-21" dirty="0">
                <a:solidFill>
                  <a:srgbClr val="0F1416"/>
                </a:solidFill>
                <a:latin typeface="Arial" pitchFamily="34" charset="0"/>
                <a:ea typeface="Arial" pitchFamily="34" charset="-122"/>
                <a:cs typeface="Arial" pitchFamily="34" charset="-120"/>
              </a:rPr>
              <a:t>Limited</a:t>
            </a:r>
            <a:endParaRPr lang="en-US" sz="1800" dirty="0"/>
          </a:p>
        </p:txBody>
      </p:sp>
      <p:sp>
        <p:nvSpPr>
          <p:cNvPr id="76" name="Shape 74"/>
          <p:cNvSpPr/>
          <p:nvPr/>
        </p:nvSpPr>
        <p:spPr>
          <a:xfrm>
            <a:off x="15230326" y="8477250"/>
            <a:ext cx="1814661" cy="1000125"/>
          </a:xfrm>
          <a:prstGeom prst="rect">
            <a:avLst/>
          </a:prstGeom>
          <a:solidFill>
            <a:srgbClr val="E6F4F3"/>
          </a:solidFill>
          <a:ln/>
        </p:spPr>
        <p:txBody>
          <a:bodyPr/>
          <a:lstStyle/>
          <a:p>
            <a:endParaRPr lang="en-AE"/>
          </a:p>
        </p:txBody>
      </p:sp>
      <p:sp>
        <p:nvSpPr>
          <p:cNvPr id="77" name="Shape 75"/>
          <p:cNvSpPr/>
          <p:nvPr/>
        </p:nvSpPr>
        <p:spPr>
          <a:xfrm>
            <a:off x="15230326" y="9467850"/>
            <a:ext cx="1814661" cy="9525"/>
          </a:xfrm>
          <a:prstGeom prst="rect">
            <a:avLst/>
          </a:prstGeom>
          <a:solidFill>
            <a:srgbClr val="20A39E">
              <a:alpha val="25000"/>
            </a:srgbClr>
          </a:solidFill>
          <a:ln/>
        </p:spPr>
        <p:txBody>
          <a:bodyPr/>
          <a:lstStyle/>
          <a:p>
            <a:endParaRPr lang="en-AE"/>
          </a:p>
        </p:txBody>
      </p:sp>
      <p:sp>
        <p:nvSpPr>
          <p:cNvPr id="78" name="Shape 76"/>
          <p:cNvSpPr/>
          <p:nvPr/>
        </p:nvSpPr>
        <p:spPr>
          <a:xfrm>
            <a:off x="15230326" y="8477250"/>
            <a:ext cx="9525" cy="1000125"/>
          </a:xfrm>
          <a:prstGeom prst="rect">
            <a:avLst/>
          </a:prstGeom>
          <a:solidFill>
            <a:srgbClr val="20A39E">
              <a:alpha val="25000"/>
            </a:srgbClr>
          </a:solidFill>
          <a:ln/>
        </p:spPr>
        <p:txBody>
          <a:bodyPr/>
          <a:lstStyle/>
          <a:p>
            <a:endParaRPr lang="en-AE"/>
          </a:p>
        </p:txBody>
      </p:sp>
      <p:sp>
        <p:nvSpPr>
          <p:cNvPr id="79" name="Shape 77"/>
          <p:cNvSpPr/>
          <p:nvPr/>
        </p:nvSpPr>
        <p:spPr>
          <a:xfrm>
            <a:off x="17035463" y="8477250"/>
            <a:ext cx="9525" cy="1000125"/>
          </a:xfrm>
          <a:prstGeom prst="rect">
            <a:avLst/>
          </a:prstGeom>
          <a:solidFill>
            <a:srgbClr val="20A39E">
              <a:alpha val="25000"/>
            </a:srgbClr>
          </a:solidFill>
          <a:ln/>
        </p:spPr>
        <p:txBody>
          <a:bodyPr/>
          <a:lstStyle/>
          <a:p>
            <a:endParaRPr lang="en-AE"/>
          </a:p>
        </p:txBody>
      </p:sp>
      <p:sp>
        <p:nvSpPr>
          <p:cNvPr id="80" name="Text 78"/>
          <p:cNvSpPr/>
          <p:nvPr/>
        </p:nvSpPr>
        <p:spPr>
          <a:xfrm>
            <a:off x="15392251" y="8629650"/>
            <a:ext cx="1567011" cy="723900"/>
          </a:xfrm>
          <a:prstGeom prst="rect">
            <a:avLst/>
          </a:prstGeom>
          <a:noFill/>
          <a:ln/>
        </p:spPr>
        <p:txBody>
          <a:bodyPr wrap="square" lIns="25400" tIns="25400" rIns="25400" bIns="25400" rtlCol="0" anchor="ctr">
            <a:normAutofit/>
          </a:bodyPr>
          <a:lstStyle/>
          <a:p>
            <a:pPr marL="0" indent="0" algn="l">
              <a:lnSpc>
                <a:spcPct val="150000"/>
              </a:lnSpc>
              <a:buNone/>
            </a:pPr>
            <a:r>
              <a:rPr lang="en-US" sz="1800" b="1" kern="0" spc="-21" dirty="0">
                <a:solidFill>
                  <a:srgbClr val="003230"/>
                </a:solidFill>
                <a:latin typeface="Arial" pitchFamily="34" charset="0"/>
                <a:ea typeface="Arial" pitchFamily="34" charset="-122"/>
                <a:cs typeface="Arial" pitchFamily="34" charset="-120"/>
              </a:rPr>
              <a:t>Made for it</a:t>
            </a:r>
            <a:endParaRPr lang="en-US" sz="1800" dirty="0"/>
          </a:p>
        </p:txBody>
      </p:sp>
      <p:sp>
        <p:nvSpPr>
          <p:cNvPr id="81" name="Text 79"/>
          <p:cNvSpPr/>
          <p:nvPr/>
        </p:nvSpPr>
        <p:spPr>
          <a:xfrm>
            <a:off x="8688735" y="9615488"/>
            <a:ext cx="8611846" cy="381000"/>
          </a:xfrm>
          <a:prstGeom prst="rect">
            <a:avLst/>
          </a:prstGeom>
          <a:noFill/>
          <a:ln/>
        </p:spPr>
        <p:txBody>
          <a:bodyPr wrap="square" lIns="25400" tIns="25400" rIns="25400" bIns="25400" rtlCol="0" anchor="t">
            <a:normAutofit fontScale="92500" lnSpcReduction="10000"/>
          </a:bodyPr>
          <a:lstStyle/>
          <a:p>
            <a:pPr marL="0" indent="0" algn="l">
              <a:lnSpc>
                <a:spcPct val="150000"/>
              </a:lnSpc>
              <a:buNone/>
            </a:pPr>
            <a:r>
              <a:rPr lang="en-US" sz="1800" kern="0" spc="-21" dirty="0">
                <a:solidFill>
                  <a:srgbClr val="6D7A78"/>
                </a:solidFill>
                <a:latin typeface="Arial" pitchFamily="34" charset="0"/>
                <a:ea typeface="Arial" pitchFamily="34" charset="-122"/>
                <a:cs typeface="Arial" pitchFamily="34" charset="-120"/>
              </a:rPr>
              <a:t>The space the giants can't enter is exactly where the budget lives.</a:t>
            </a:r>
            <a:endParaRPr lang="en-US" sz="18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FFFFF"/>
        </a:solidFill>
        <a:effectLst/>
      </p:bgPr>
    </p:bg>
    <p:spTree>
      <p:nvGrpSpPr>
        <p:cNvPr id="1" name=""/>
        <p:cNvGrpSpPr/>
        <p:nvPr/>
      </p:nvGrpSpPr>
      <p:grpSpPr>
        <a:xfrm>
          <a:off x="0" y="0"/>
          <a:ext cx="0" cy="0"/>
          <a:chOff x="0" y="0"/>
          <a:chExt cx="0" cy="0"/>
        </a:xfrm>
      </p:grpSpPr>
      <p:sp>
        <p:nvSpPr>
          <p:cNvPr id="4" name="Shape 2"/>
          <p:cNvSpPr/>
          <p:nvPr/>
        </p:nvSpPr>
        <p:spPr>
          <a:xfrm>
            <a:off x="1238250" y="1076325"/>
            <a:ext cx="95250" cy="95250"/>
          </a:xfrm>
          <a:prstGeom prst="ellipse">
            <a:avLst/>
          </a:prstGeom>
          <a:solidFill>
            <a:srgbClr val="20A39E"/>
          </a:solidFill>
          <a:ln/>
          <a:effectLst>
            <a:outerShdw blurRad="101600" dist="50800" dir="16200000" algn="bl" rotWithShape="0">
              <a:srgbClr val="20A39E">
                <a:alpha val="10000"/>
              </a:srgbClr>
            </a:outerShdw>
          </a:effectLst>
        </p:spPr>
        <p:txBody>
          <a:bodyPr/>
          <a:lstStyle/>
          <a:p>
            <a:endParaRPr lang="en-AE"/>
          </a:p>
        </p:txBody>
      </p:sp>
      <p:sp>
        <p:nvSpPr>
          <p:cNvPr id="5" name="Text 3"/>
          <p:cNvSpPr/>
          <p:nvPr/>
        </p:nvSpPr>
        <p:spPr>
          <a:xfrm>
            <a:off x="1466850" y="981075"/>
            <a:ext cx="2298502" cy="314325"/>
          </a:xfrm>
          <a:prstGeom prst="rect">
            <a:avLst/>
          </a:prstGeom>
          <a:noFill/>
          <a:ln/>
        </p:spPr>
        <p:txBody>
          <a:bodyPr wrap="square" lIns="0" tIns="0" rIns="0" bIns="0" rtlCol="0" anchor="t">
            <a:normAutofit fontScale="92500" lnSpcReduction="20000"/>
          </a:bodyPr>
          <a:lstStyle/>
          <a:p>
            <a:pPr marL="0" indent="0" algn="l">
              <a:lnSpc>
                <a:spcPct val="150000"/>
              </a:lnSpc>
              <a:buNone/>
            </a:pPr>
            <a:r>
              <a:rPr lang="en-US" sz="1800" b="1" kern="0" spc="252" dirty="0">
                <a:solidFill>
                  <a:srgbClr val="006A66"/>
                </a:solidFill>
                <a:latin typeface="Arial" pitchFamily="34" charset="0"/>
                <a:ea typeface="Arial" pitchFamily="34" charset="-122"/>
                <a:cs typeface="Arial" pitchFamily="34" charset="-120"/>
              </a:rPr>
              <a:t>GO-TO-MARKET</a:t>
            </a:r>
            <a:endParaRPr lang="en-US" sz="1800" dirty="0"/>
          </a:p>
        </p:txBody>
      </p:sp>
      <p:sp>
        <p:nvSpPr>
          <p:cNvPr id="6" name="Text 4"/>
          <p:cNvSpPr/>
          <p:nvPr/>
        </p:nvSpPr>
        <p:spPr>
          <a:xfrm>
            <a:off x="1238250" y="1600200"/>
            <a:ext cx="16285845" cy="1747838"/>
          </a:xfrm>
          <a:prstGeom prst="rect">
            <a:avLst/>
          </a:prstGeom>
          <a:noFill/>
          <a:ln/>
        </p:spPr>
        <p:txBody>
          <a:bodyPr wrap="square" lIns="25400" tIns="25400" rIns="25400" bIns="25400" rtlCol="0" anchor="t">
            <a:normAutofit fontScale="92500" lnSpcReduction="20000"/>
          </a:bodyPr>
          <a:lstStyle/>
          <a:p>
            <a:pPr marL="0" indent="0" algn="l">
              <a:lnSpc>
                <a:spcPct val="102000"/>
              </a:lnSpc>
              <a:buNone/>
            </a:pPr>
            <a:r>
              <a:rPr lang="en-US" sz="6600" b="1" kern="0" spc="-264" dirty="0">
                <a:solidFill>
                  <a:srgbClr val="0F1416"/>
                </a:solidFill>
                <a:latin typeface="Arial" pitchFamily="34" charset="0"/>
                <a:ea typeface="Arial" pitchFamily="34" charset="-122"/>
                <a:cs typeface="Arial" pitchFamily="34" charset="-120"/>
              </a:rPr>
              <a:t>Land in one regulated industry. </a:t>
            </a:r>
            <a:r>
              <a:rPr lang="en-US" sz="6600" b="1" kern="0" spc="-264" dirty="0">
                <a:solidFill>
                  <a:srgbClr val="006A66"/>
                </a:solidFill>
                <a:latin typeface="Arial" pitchFamily="34" charset="0"/>
                <a:ea typeface="Arial" pitchFamily="34" charset="-122"/>
                <a:cs typeface="Arial" pitchFamily="34" charset="-120"/>
              </a:rPr>
              <a:t>Productize </a:t>
            </a:r>
            <a:r>
              <a:rPr lang="en-US" sz="6600" b="1" kern="0" spc="-264" dirty="0">
                <a:solidFill>
                  <a:srgbClr val="0F1416"/>
                </a:solidFill>
                <a:latin typeface="Arial" pitchFamily="34" charset="0"/>
                <a:ea typeface="Arial" pitchFamily="34" charset="-122"/>
                <a:cs typeface="Arial" pitchFamily="34" charset="-120"/>
              </a:rPr>
              <a:t>Move to the next</a:t>
            </a:r>
            <a:endParaRPr lang="en-US" sz="6600" dirty="0"/>
          </a:p>
        </p:txBody>
      </p:sp>
      <p:sp>
        <p:nvSpPr>
          <p:cNvPr id="7" name="Shape 5"/>
          <p:cNvSpPr/>
          <p:nvPr/>
        </p:nvSpPr>
        <p:spPr>
          <a:xfrm>
            <a:off x="1238250" y="3843338"/>
            <a:ext cx="4713387" cy="5491163"/>
          </a:xfrm>
          <a:prstGeom prst="roundRect">
            <a:avLst>
              <a:gd name="adj" fmla="val 5658"/>
            </a:avLst>
          </a:prstGeom>
          <a:solidFill>
            <a:srgbClr val="FFFFFF"/>
          </a:solidFill>
          <a:ln w="9525">
            <a:solidFill>
              <a:srgbClr val="E2E8F0"/>
            </a:solidFill>
            <a:prstDash val="solid"/>
          </a:ln>
        </p:spPr>
        <p:txBody>
          <a:bodyPr/>
          <a:lstStyle/>
          <a:p>
            <a:endParaRPr lang="en-AE"/>
          </a:p>
        </p:txBody>
      </p:sp>
      <p:sp>
        <p:nvSpPr>
          <p:cNvPr id="8" name="Text 6"/>
          <p:cNvSpPr/>
          <p:nvPr/>
        </p:nvSpPr>
        <p:spPr>
          <a:xfrm>
            <a:off x="1590675" y="4271963"/>
            <a:ext cx="4128793" cy="381000"/>
          </a:xfrm>
          <a:prstGeom prst="rect">
            <a:avLst/>
          </a:prstGeom>
          <a:noFill/>
          <a:ln/>
        </p:spPr>
        <p:txBody>
          <a:bodyPr wrap="square" lIns="25400" tIns="25400" rIns="25400" bIns="25400" rtlCol="0" anchor="t">
            <a:normAutofit fontScale="92500" lnSpcReduction="10000"/>
          </a:bodyPr>
          <a:lstStyle/>
          <a:p>
            <a:pPr marL="0" indent="0" algn="l">
              <a:lnSpc>
                <a:spcPct val="150000"/>
              </a:lnSpc>
              <a:buNone/>
            </a:pPr>
            <a:r>
              <a:rPr lang="en-US" sz="1800" b="1" kern="0" spc="180" dirty="0">
                <a:solidFill>
                  <a:srgbClr val="006A66"/>
                </a:solidFill>
                <a:latin typeface="Arial" pitchFamily="34" charset="0"/>
                <a:ea typeface="Arial" pitchFamily="34" charset="-122"/>
                <a:cs typeface="Arial" pitchFamily="34" charset="-120"/>
              </a:rPr>
              <a:t>NOW · 2026</a:t>
            </a:r>
            <a:endParaRPr lang="en-US" sz="1800" dirty="0"/>
          </a:p>
        </p:txBody>
      </p:sp>
      <p:sp>
        <p:nvSpPr>
          <p:cNvPr id="9" name="Text 7"/>
          <p:cNvSpPr/>
          <p:nvPr/>
        </p:nvSpPr>
        <p:spPr>
          <a:xfrm>
            <a:off x="1590675" y="4805363"/>
            <a:ext cx="4128793" cy="838200"/>
          </a:xfrm>
          <a:prstGeom prst="rect">
            <a:avLst/>
          </a:prstGeom>
          <a:noFill/>
          <a:ln/>
        </p:spPr>
        <p:txBody>
          <a:bodyPr wrap="square" lIns="25400" tIns="25400" rIns="25400" bIns="25400" rtlCol="0" anchor="t">
            <a:normAutofit fontScale="92500" lnSpcReduction="20000"/>
          </a:bodyPr>
          <a:lstStyle/>
          <a:p>
            <a:pPr marL="0" indent="0" algn="l">
              <a:lnSpc>
                <a:spcPct val="105000"/>
              </a:lnSpc>
              <a:buNone/>
            </a:pPr>
            <a:r>
              <a:rPr lang="en-US" sz="3000" b="1" kern="0" spc="-75" dirty="0">
                <a:solidFill>
                  <a:srgbClr val="0F1416"/>
                </a:solidFill>
                <a:latin typeface="Arial" pitchFamily="34" charset="0"/>
                <a:ea typeface="Arial" pitchFamily="34" charset="-122"/>
                <a:cs typeface="Arial" pitchFamily="34" charset="-120"/>
              </a:rPr>
              <a:t>Procurement &amp; aerospace</a:t>
            </a:r>
            <a:endParaRPr lang="en-US" sz="3000" dirty="0"/>
          </a:p>
        </p:txBody>
      </p:sp>
      <p:sp>
        <p:nvSpPr>
          <p:cNvPr id="10" name="Text 8"/>
          <p:cNvSpPr/>
          <p:nvPr/>
        </p:nvSpPr>
        <p:spPr>
          <a:xfrm>
            <a:off x="1590675" y="5795963"/>
            <a:ext cx="4128793" cy="1409700"/>
          </a:xfrm>
          <a:prstGeom prst="rect">
            <a:avLst/>
          </a:prstGeom>
          <a:noFill/>
          <a:ln/>
        </p:spPr>
        <p:txBody>
          <a:bodyPr wrap="square" lIns="25400" tIns="25400" rIns="25400" bIns="25400" rtlCol="0" anchor="t">
            <a:normAutofit fontScale="92500" lnSpcReduction="20000"/>
          </a:bodyPr>
          <a:lstStyle/>
          <a:p>
            <a:pPr marL="0" indent="0" algn="l">
              <a:lnSpc>
                <a:spcPct val="150000"/>
              </a:lnSpc>
              <a:buNone/>
            </a:pPr>
            <a:r>
              <a:rPr lang="en-US" sz="1800" kern="0" spc="-21" dirty="0">
                <a:solidFill>
                  <a:srgbClr val="3D4948"/>
                </a:solidFill>
                <a:latin typeface="Arial" pitchFamily="34" charset="0"/>
                <a:ea typeface="Arial" pitchFamily="34" charset="-122"/>
                <a:cs typeface="Arial" pitchFamily="34" charset="-120"/>
              </a:rPr>
              <a:t>Two paying customers, two production deployments. Use these to harden the platform and earn 3-5 more in the same verticals.</a:t>
            </a:r>
            <a:endParaRPr lang="en-US" sz="1800" dirty="0"/>
          </a:p>
        </p:txBody>
      </p:sp>
      <p:sp>
        <p:nvSpPr>
          <p:cNvPr id="11" name="Shape 9"/>
          <p:cNvSpPr/>
          <p:nvPr/>
        </p:nvSpPr>
        <p:spPr>
          <a:xfrm>
            <a:off x="1590675" y="8372475"/>
            <a:ext cx="2755999" cy="533400"/>
          </a:xfrm>
          <a:prstGeom prst="roundRect">
            <a:avLst>
              <a:gd name="adj" fmla="val 50000"/>
            </a:avLst>
          </a:prstGeom>
          <a:solidFill>
            <a:srgbClr val="E6F4F3"/>
          </a:solidFill>
          <a:ln/>
        </p:spPr>
        <p:txBody>
          <a:bodyPr/>
          <a:lstStyle/>
          <a:p>
            <a:endParaRPr lang="en-AE"/>
          </a:p>
        </p:txBody>
      </p:sp>
      <p:sp>
        <p:nvSpPr>
          <p:cNvPr id="12" name="Text 10"/>
          <p:cNvSpPr/>
          <p:nvPr/>
        </p:nvSpPr>
        <p:spPr>
          <a:xfrm>
            <a:off x="1739834" y="8420100"/>
            <a:ext cx="2457679" cy="381000"/>
          </a:xfrm>
          <a:prstGeom prst="rect">
            <a:avLst/>
          </a:prstGeom>
          <a:noFill/>
          <a:ln/>
        </p:spPr>
        <p:txBody>
          <a:bodyPr wrap="square" lIns="25400" tIns="25400" rIns="25400" bIns="25400" rtlCol="0" anchor="ctr">
            <a:normAutofit fontScale="92500" lnSpcReduction="10000"/>
          </a:bodyPr>
          <a:lstStyle/>
          <a:p>
            <a:pPr marL="0" indent="0" algn="l">
              <a:lnSpc>
                <a:spcPct val="150000"/>
              </a:lnSpc>
              <a:buNone/>
            </a:pPr>
            <a:r>
              <a:rPr lang="en-US" sz="1800" b="1" kern="0" spc="-21" dirty="0">
                <a:solidFill>
                  <a:srgbClr val="003230"/>
                </a:solidFill>
                <a:latin typeface="Arial" pitchFamily="34" charset="0"/>
                <a:ea typeface="Arial" pitchFamily="34" charset="-122"/>
                <a:cs typeface="Arial" pitchFamily="34" charset="-120"/>
              </a:rPr>
              <a:t>$90K already earned</a:t>
            </a:r>
            <a:endParaRPr lang="en-US" sz="1800" dirty="0"/>
          </a:p>
        </p:txBody>
      </p:sp>
      <p:sp>
        <p:nvSpPr>
          <p:cNvPr id="13" name="Text 11"/>
          <p:cNvSpPr/>
          <p:nvPr/>
        </p:nvSpPr>
        <p:spPr>
          <a:xfrm>
            <a:off x="6218337" y="6360319"/>
            <a:ext cx="378470" cy="495300"/>
          </a:xfrm>
          <a:prstGeom prst="rect">
            <a:avLst/>
          </a:prstGeom>
          <a:noFill/>
          <a:ln/>
        </p:spPr>
        <p:txBody>
          <a:bodyPr wrap="square" lIns="25400" tIns="25400" rIns="25400" bIns="25400" rtlCol="0" anchor="t">
            <a:normAutofit fontScale="92500" lnSpcReduction="10000"/>
          </a:bodyPr>
          <a:lstStyle/>
          <a:p>
            <a:pPr marL="0" indent="0" algn="l">
              <a:lnSpc>
                <a:spcPct val="150000"/>
              </a:lnSpc>
              <a:buNone/>
            </a:pPr>
            <a:r>
              <a:rPr lang="en-US" sz="2400" kern="0" spc="-21" dirty="0">
                <a:solidFill>
                  <a:srgbClr val="6D7A78"/>
                </a:solidFill>
                <a:latin typeface="Arial" pitchFamily="34" charset="0"/>
                <a:ea typeface="Arial" pitchFamily="34" charset="-122"/>
                <a:cs typeface="Arial" pitchFamily="34" charset="-120"/>
              </a:rPr>
              <a:t>→</a:t>
            </a:r>
            <a:endParaRPr lang="en-US" sz="2400" dirty="0"/>
          </a:p>
        </p:txBody>
      </p:sp>
      <p:sp>
        <p:nvSpPr>
          <p:cNvPr id="14" name="Shape 12"/>
          <p:cNvSpPr/>
          <p:nvPr/>
        </p:nvSpPr>
        <p:spPr>
          <a:xfrm>
            <a:off x="6787307" y="3843338"/>
            <a:ext cx="4713387" cy="5491163"/>
          </a:xfrm>
          <a:prstGeom prst="roundRect">
            <a:avLst>
              <a:gd name="adj" fmla="val 5658"/>
            </a:avLst>
          </a:prstGeom>
          <a:solidFill>
            <a:srgbClr val="FFFFFF"/>
          </a:solidFill>
          <a:ln w="9525">
            <a:solidFill>
              <a:srgbClr val="E2E8F0"/>
            </a:solidFill>
            <a:prstDash val="solid"/>
          </a:ln>
        </p:spPr>
        <p:txBody>
          <a:bodyPr/>
          <a:lstStyle/>
          <a:p>
            <a:endParaRPr lang="en-AE"/>
          </a:p>
        </p:txBody>
      </p:sp>
      <p:sp>
        <p:nvSpPr>
          <p:cNvPr id="15" name="Text 13"/>
          <p:cNvSpPr/>
          <p:nvPr/>
        </p:nvSpPr>
        <p:spPr>
          <a:xfrm>
            <a:off x="7139732" y="4271963"/>
            <a:ext cx="4128793" cy="381000"/>
          </a:xfrm>
          <a:prstGeom prst="rect">
            <a:avLst/>
          </a:prstGeom>
          <a:noFill/>
          <a:ln/>
        </p:spPr>
        <p:txBody>
          <a:bodyPr wrap="square" lIns="25400" tIns="25400" rIns="25400" bIns="25400" rtlCol="0" anchor="t">
            <a:normAutofit fontScale="92500" lnSpcReduction="10000"/>
          </a:bodyPr>
          <a:lstStyle/>
          <a:p>
            <a:pPr marL="0" indent="0" algn="l">
              <a:lnSpc>
                <a:spcPct val="150000"/>
              </a:lnSpc>
              <a:buNone/>
            </a:pPr>
            <a:r>
              <a:rPr lang="en-US" sz="1800" b="1" kern="0" spc="180" dirty="0">
                <a:solidFill>
                  <a:srgbClr val="006A66"/>
                </a:solidFill>
                <a:latin typeface="Arial" pitchFamily="34" charset="0"/>
                <a:ea typeface="Arial" pitchFamily="34" charset="-122"/>
                <a:cs typeface="Arial" pitchFamily="34" charset="-120"/>
              </a:rPr>
              <a:t>2026 H2</a:t>
            </a:r>
            <a:endParaRPr lang="en-US" sz="1800" dirty="0"/>
          </a:p>
        </p:txBody>
      </p:sp>
      <p:sp>
        <p:nvSpPr>
          <p:cNvPr id="16" name="Text 14"/>
          <p:cNvSpPr/>
          <p:nvPr/>
        </p:nvSpPr>
        <p:spPr>
          <a:xfrm>
            <a:off x="7139732" y="4805363"/>
            <a:ext cx="4128793" cy="838200"/>
          </a:xfrm>
          <a:prstGeom prst="rect">
            <a:avLst/>
          </a:prstGeom>
          <a:noFill/>
          <a:ln/>
        </p:spPr>
        <p:txBody>
          <a:bodyPr wrap="square" lIns="25400" tIns="25400" rIns="25400" bIns="25400" rtlCol="0" anchor="t">
            <a:normAutofit fontScale="92500"/>
          </a:bodyPr>
          <a:lstStyle/>
          <a:p>
            <a:pPr marL="0" indent="0" algn="l">
              <a:lnSpc>
                <a:spcPct val="105000"/>
              </a:lnSpc>
              <a:buNone/>
            </a:pPr>
            <a:r>
              <a:rPr lang="en-US" sz="3000" b="1" kern="0" spc="-75" dirty="0">
                <a:solidFill>
                  <a:srgbClr val="0F1416"/>
                </a:solidFill>
                <a:latin typeface="Arial" pitchFamily="34" charset="0"/>
                <a:ea typeface="Arial" pitchFamily="34" charset="-122"/>
                <a:cs typeface="Arial" pitchFamily="34" charset="-120"/>
              </a:rPr>
              <a:t>Productize the template</a:t>
            </a:r>
            <a:endParaRPr lang="en-US" sz="3000" dirty="0"/>
          </a:p>
        </p:txBody>
      </p:sp>
      <p:sp>
        <p:nvSpPr>
          <p:cNvPr id="17" name="Text 15"/>
          <p:cNvSpPr/>
          <p:nvPr/>
        </p:nvSpPr>
        <p:spPr>
          <a:xfrm>
            <a:off x="7139732" y="5795963"/>
            <a:ext cx="4128793" cy="1409700"/>
          </a:xfrm>
          <a:prstGeom prst="rect">
            <a:avLst/>
          </a:prstGeom>
          <a:noFill/>
          <a:ln/>
        </p:spPr>
        <p:txBody>
          <a:bodyPr wrap="square" lIns="25400" tIns="25400" rIns="25400" bIns="25400" rtlCol="0" anchor="t">
            <a:normAutofit fontScale="92500" lnSpcReduction="20000"/>
          </a:bodyPr>
          <a:lstStyle/>
          <a:p>
            <a:pPr marL="0" indent="0" algn="l">
              <a:lnSpc>
                <a:spcPct val="150000"/>
              </a:lnSpc>
              <a:buNone/>
            </a:pPr>
            <a:r>
              <a:rPr lang="en-US" sz="1800" kern="0" spc="-21" dirty="0">
                <a:solidFill>
                  <a:srgbClr val="3D4948"/>
                </a:solidFill>
                <a:latin typeface="Arial" pitchFamily="34" charset="0"/>
                <a:ea typeface="Arial" pitchFamily="34" charset="-122"/>
                <a:cs typeface="Arial" pitchFamily="34" charset="-120"/>
              </a:rPr>
              <a:t>Turn the deployed Brains into a verticalized template. Deploy time drops from weeks to days. Custom builds fund the productization.</a:t>
            </a:r>
            <a:endParaRPr lang="en-US" sz="1800" dirty="0"/>
          </a:p>
        </p:txBody>
      </p:sp>
      <p:sp>
        <p:nvSpPr>
          <p:cNvPr id="18" name="Shape 16"/>
          <p:cNvSpPr/>
          <p:nvPr/>
        </p:nvSpPr>
        <p:spPr>
          <a:xfrm>
            <a:off x="7139732" y="8353425"/>
            <a:ext cx="2666107" cy="552450"/>
          </a:xfrm>
          <a:prstGeom prst="roundRect">
            <a:avLst>
              <a:gd name="adj" fmla="val 50000"/>
            </a:avLst>
          </a:prstGeom>
          <a:ln w="9525">
            <a:solidFill>
              <a:srgbClr val="E2E8F0"/>
            </a:solidFill>
            <a:prstDash val="solid"/>
          </a:ln>
        </p:spPr>
        <p:txBody>
          <a:bodyPr/>
          <a:lstStyle/>
          <a:p>
            <a:endParaRPr lang="en-AE"/>
          </a:p>
        </p:txBody>
      </p:sp>
      <p:sp>
        <p:nvSpPr>
          <p:cNvPr id="19" name="Text 17"/>
          <p:cNvSpPr/>
          <p:nvPr/>
        </p:nvSpPr>
        <p:spPr>
          <a:xfrm>
            <a:off x="7386429" y="8420100"/>
            <a:ext cx="2346040" cy="381000"/>
          </a:xfrm>
          <a:prstGeom prst="rect">
            <a:avLst/>
          </a:prstGeom>
          <a:noFill/>
          <a:ln/>
        </p:spPr>
        <p:txBody>
          <a:bodyPr wrap="square" lIns="25400" tIns="25400" rIns="25400" bIns="25400" rtlCol="0" anchor="ctr">
            <a:normAutofit fontScale="92500" lnSpcReduction="10000"/>
          </a:bodyPr>
          <a:lstStyle/>
          <a:p>
            <a:pPr marL="0" indent="0" algn="l">
              <a:lnSpc>
                <a:spcPct val="150000"/>
              </a:lnSpc>
              <a:buNone/>
            </a:pPr>
            <a:r>
              <a:rPr lang="en-US" sz="1800" b="1" kern="0" spc="-21" dirty="0">
                <a:solidFill>
                  <a:srgbClr val="3D4948"/>
                </a:solidFill>
                <a:latin typeface="Arial" pitchFamily="34" charset="0"/>
                <a:ea typeface="Arial" pitchFamily="34" charset="-122"/>
                <a:cs typeface="Arial" pitchFamily="34" charset="-120"/>
              </a:rPr>
              <a:t>Target: 10 customers</a:t>
            </a:r>
            <a:endParaRPr lang="en-US" sz="1800" dirty="0"/>
          </a:p>
        </p:txBody>
      </p:sp>
      <p:sp>
        <p:nvSpPr>
          <p:cNvPr id="20" name="Text 18"/>
          <p:cNvSpPr/>
          <p:nvPr/>
        </p:nvSpPr>
        <p:spPr>
          <a:xfrm>
            <a:off x="11767393" y="6360319"/>
            <a:ext cx="378470" cy="495300"/>
          </a:xfrm>
          <a:prstGeom prst="rect">
            <a:avLst/>
          </a:prstGeom>
          <a:noFill/>
          <a:ln/>
        </p:spPr>
        <p:txBody>
          <a:bodyPr wrap="square" lIns="25400" tIns="25400" rIns="25400" bIns="25400" rtlCol="0" anchor="t">
            <a:normAutofit fontScale="92500" lnSpcReduction="10000"/>
          </a:bodyPr>
          <a:lstStyle/>
          <a:p>
            <a:pPr marL="0" indent="0" algn="l">
              <a:lnSpc>
                <a:spcPct val="150000"/>
              </a:lnSpc>
              <a:buNone/>
            </a:pPr>
            <a:r>
              <a:rPr lang="en-US" sz="2400" kern="0" spc="-21" dirty="0">
                <a:solidFill>
                  <a:srgbClr val="6D7A78"/>
                </a:solidFill>
                <a:latin typeface="Arial" pitchFamily="34" charset="0"/>
                <a:ea typeface="Arial" pitchFamily="34" charset="-122"/>
                <a:cs typeface="Arial" pitchFamily="34" charset="-120"/>
              </a:rPr>
              <a:t>→</a:t>
            </a:r>
            <a:endParaRPr lang="en-US" sz="2400" dirty="0"/>
          </a:p>
        </p:txBody>
      </p:sp>
      <p:sp>
        <p:nvSpPr>
          <p:cNvPr id="21" name="Shape 19"/>
          <p:cNvSpPr/>
          <p:nvPr/>
        </p:nvSpPr>
        <p:spPr>
          <a:xfrm>
            <a:off x="12336363" y="3843338"/>
            <a:ext cx="4713387" cy="5491163"/>
          </a:xfrm>
          <a:prstGeom prst="roundRect">
            <a:avLst>
              <a:gd name="adj" fmla="val 5658"/>
            </a:avLst>
          </a:prstGeom>
          <a:solidFill>
            <a:srgbClr val="006A66"/>
          </a:solidFill>
          <a:ln/>
          <a:effectLst>
            <a:outerShdw blurRad="571500" dist="228600" dir="5400000" algn="bl" rotWithShape="0">
              <a:srgbClr val="20A39E">
                <a:alpha val="22000"/>
              </a:srgbClr>
            </a:outerShdw>
          </a:effectLst>
        </p:spPr>
        <p:txBody>
          <a:bodyPr/>
          <a:lstStyle/>
          <a:p>
            <a:endParaRPr lang="en-AE"/>
          </a:p>
        </p:txBody>
      </p:sp>
      <p:sp>
        <p:nvSpPr>
          <p:cNvPr id="22" name="Text 20"/>
          <p:cNvSpPr/>
          <p:nvPr/>
        </p:nvSpPr>
        <p:spPr>
          <a:xfrm>
            <a:off x="12688788" y="4271963"/>
            <a:ext cx="4128793" cy="381000"/>
          </a:xfrm>
          <a:prstGeom prst="rect">
            <a:avLst/>
          </a:prstGeom>
          <a:noFill/>
          <a:ln/>
        </p:spPr>
        <p:txBody>
          <a:bodyPr wrap="square" lIns="25400" tIns="25400" rIns="25400" bIns="25400" rtlCol="0" anchor="t">
            <a:normAutofit fontScale="92500" lnSpcReduction="10000"/>
          </a:bodyPr>
          <a:lstStyle/>
          <a:p>
            <a:pPr marL="0" indent="0" algn="l">
              <a:lnSpc>
                <a:spcPct val="150000"/>
              </a:lnSpc>
              <a:buNone/>
            </a:pPr>
            <a:r>
              <a:rPr lang="en-US" sz="1800" b="1" kern="0" spc="180" dirty="0">
                <a:solidFill>
                  <a:srgbClr val="66D8D2"/>
                </a:solidFill>
                <a:latin typeface="Arial" pitchFamily="34" charset="0"/>
                <a:ea typeface="Arial" pitchFamily="34" charset="-122"/>
                <a:cs typeface="Arial" pitchFamily="34" charset="-120"/>
              </a:rPr>
              <a:t>2027</a:t>
            </a:r>
            <a:endParaRPr lang="en-US" sz="1800" dirty="0"/>
          </a:p>
        </p:txBody>
      </p:sp>
      <p:sp>
        <p:nvSpPr>
          <p:cNvPr id="23" name="Text 21"/>
          <p:cNvSpPr/>
          <p:nvPr/>
        </p:nvSpPr>
        <p:spPr>
          <a:xfrm>
            <a:off x="12688788" y="4805363"/>
            <a:ext cx="4128793" cy="438150"/>
          </a:xfrm>
          <a:prstGeom prst="rect">
            <a:avLst/>
          </a:prstGeom>
          <a:noFill/>
          <a:ln/>
        </p:spPr>
        <p:txBody>
          <a:bodyPr wrap="square" lIns="25400" tIns="25400" rIns="25400" bIns="25400" rtlCol="0" anchor="t">
            <a:normAutofit fontScale="92500" lnSpcReduction="20000"/>
          </a:bodyPr>
          <a:lstStyle/>
          <a:p>
            <a:pPr marL="0" indent="0" algn="l">
              <a:lnSpc>
                <a:spcPct val="105000"/>
              </a:lnSpc>
              <a:buNone/>
            </a:pPr>
            <a:r>
              <a:rPr lang="en-US" sz="3000" b="1" kern="0" spc="-75" dirty="0">
                <a:solidFill>
                  <a:srgbClr val="FFFFFF"/>
                </a:solidFill>
                <a:latin typeface="Arial" pitchFamily="34" charset="0"/>
                <a:ea typeface="Arial" pitchFamily="34" charset="-122"/>
                <a:cs typeface="Arial" pitchFamily="34" charset="-120"/>
              </a:rPr>
              <a:t>Expand industries</a:t>
            </a:r>
            <a:endParaRPr lang="en-US" sz="3000" dirty="0"/>
          </a:p>
        </p:txBody>
      </p:sp>
      <p:sp>
        <p:nvSpPr>
          <p:cNvPr id="24" name="Text 22"/>
          <p:cNvSpPr/>
          <p:nvPr/>
        </p:nvSpPr>
        <p:spPr>
          <a:xfrm>
            <a:off x="12688788" y="5395913"/>
            <a:ext cx="4128793" cy="1752600"/>
          </a:xfrm>
          <a:prstGeom prst="rect">
            <a:avLst/>
          </a:prstGeom>
          <a:noFill/>
          <a:ln/>
        </p:spPr>
        <p:txBody>
          <a:bodyPr wrap="square" lIns="25400" tIns="25400" rIns="25400" bIns="25400" rtlCol="0" anchor="t">
            <a:normAutofit fontScale="92500"/>
          </a:bodyPr>
          <a:lstStyle/>
          <a:p>
            <a:pPr marL="0" indent="0" algn="l">
              <a:lnSpc>
                <a:spcPct val="150000"/>
              </a:lnSpc>
              <a:buNone/>
            </a:pPr>
            <a:r>
              <a:rPr lang="en-US" sz="1800" kern="0" spc="-21" dirty="0">
                <a:solidFill>
                  <a:srgbClr val="FFFFFF">
                    <a:alpha val="85000"/>
                  </a:srgbClr>
                </a:solidFill>
                <a:latin typeface="Arial" pitchFamily="34" charset="0"/>
                <a:ea typeface="Arial" pitchFamily="34" charset="-122"/>
                <a:cs typeface="Arial" pitchFamily="34" charset="-120"/>
              </a:rPr>
              <a:t>Healthcare, energy, defense ,same playbook. SI partners (Deloitte, Accenture, regionals) resell the platform. We own infrastructure, they own the cycle.</a:t>
            </a:r>
            <a:endParaRPr lang="en-US" sz="1800" dirty="0"/>
          </a:p>
        </p:txBody>
      </p:sp>
      <p:sp>
        <p:nvSpPr>
          <p:cNvPr id="25" name="Shape 23"/>
          <p:cNvSpPr/>
          <p:nvPr/>
        </p:nvSpPr>
        <p:spPr>
          <a:xfrm>
            <a:off x="12688788" y="8372475"/>
            <a:ext cx="3641824" cy="533400"/>
          </a:xfrm>
          <a:prstGeom prst="roundRect">
            <a:avLst>
              <a:gd name="adj" fmla="val 50000"/>
            </a:avLst>
          </a:prstGeom>
          <a:solidFill>
            <a:srgbClr val="66D8D2">
              <a:alpha val="15000"/>
            </a:srgbClr>
          </a:solidFill>
          <a:ln/>
        </p:spPr>
        <p:txBody>
          <a:bodyPr/>
          <a:lstStyle/>
          <a:p>
            <a:endParaRPr lang="en-AE"/>
          </a:p>
        </p:txBody>
      </p:sp>
      <p:sp>
        <p:nvSpPr>
          <p:cNvPr id="26" name="Text 24"/>
          <p:cNvSpPr/>
          <p:nvPr/>
        </p:nvSpPr>
        <p:spPr>
          <a:xfrm>
            <a:off x="12879288" y="8420100"/>
            <a:ext cx="3370079" cy="381000"/>
          </a:xfrm>
          <a:prstGeom prst="rect">
            <a:avLst/>
          </a:prstGeom>
          <a:noFill/>
          <a:ln/>
        </p:spPr>
        <p:txBody>
          <a:bodyPr wrap="square" lIns="25400" tIns="25400" rIns="25400" bIns="25400" rtlCol="0" anchor="ctr">
            <a:normAutofit fontScale="92500" lnSpcReduction="10000"/>
          </a:bodyPr>
          <a:lstStyle/>
          <a:p>
            <a:pPr marL="0" indent="0" algn="ctr">
              <a:lnSpc>
                <a:spcPct val="150000"/>
              </a:lnSpc>
              <a:buNone/>
            </a:pPr>
            <a:r>
              <a:rPr lang="en-US" sz="1800" b="1" kern="0" spc="-21" dirty="0">
                <a:solidFill>
                  <a:srgbClr val="66D8D2"/>
                </a:solidFill>
                <a:latin typeface="Arial" pitchFamily="34" charset="0"/>
                <a:ea typeface="Arial" pitchFamily="34" charset="-122"/>
                <a:cs typeface="Arial" pitchFamily="34" charset="-120"/>
              </a:rPr>
              <a:t>$</a:t>
            </a:r>
            <a:r>
              <a:rPr lang="en-US" b="1" kern="0" spc="-21" dirty="0">
                <a:solidFill>
                  <a:srgbClr val="66D8D2"/>
                </a:solidFill>
                <a:latin typeface="Arial" pitchFamily="34" charset="0"/>
                <a:ea typeface="Arial" pitchFamily="34" charset="-122"/>
                <a:cs typeface="Arial" pitchFamily="34" charset="-120"/>
              </a:rPr>
              <a:t>3</a:t>
            </a:r>
            <a:r>
              <a:rPr lang="en-US" sz="1800" b="1" kern="0" spc="-21" dirty="0">
                <a:solidFill>
                  <a:srgbClr val="66D8D2"/>
                </a:solidFill>
                <a:latin typeface="Arial" pitchFamily="34" charset="0"/>
                <a:ea typeface="Arial" pitchFamily="34" charset="-122"/>
                <a:cs typeface="Arial" pitchFamily="34" charset="-120"/>
              </a:rPr>
              <a:t>M ARR target</a:t>
            </a:r>
            <a:endParaRPr lang="en-US" sz="18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72</TotalTime>
  <Words>1071</Words>
  <Application>Microsoft Office PowerPoint</Application>
  <PresentationFormat>Custom</PresentationFormat>
  <Paragraphs>166</Paragraphs>
  <Slides>12</Slides>
  <Notes>12</Notes>
  <HiddenSlides>0</HiddenSlides>
  <MMClips>0</MMClips>
  <ScaleCrop>false</ScaleCrop>
  <HeadingPairs>
    <vt:vector size="6" baseType="variant">
      <vt:variant>
        <vt:lpstr>Fonts Used</vt:lpstr>
      </vt:variant>
      <vt:variant>
        <vt:i4>1</vt:i4>
      </vt:variant>
      <vt:variant>
        <vt:lpstr>Theme</vt:lpstr>
      </vt:variant>
      <vt:variant>
        <vt:i4>1</vt:i4>
      </vt:variant>
      <vt:variant>
        <vt:lpstr>Slide Titles</vt:lpstr>
      </vt:variant>
      <vt:variant>
        <vt:i4>12</vt:i4>
      </vt:variant>
    </vt:vector>
  </HeadingPairs>
  <TitlesOfParts>
    <vt:vector size="14" baseType="lpstr">
      <vt:lpstr>Arial</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PptxGenJS Presentation</dc:title>
  <dc:subject>PptxGenJS Presentation</dc:subject>
  <dc:creator>PptxGenJS</dc:creator>
  <cp:lastModifiedBy>Arthur Kerimov</cp:lastModifiedBy>
  <cp:revision>18</cp:revision>
  <dcterms:created xsi:type="dcterms:W3CDTF">2026-05-25T08:11:55Z</dcterms:created>
  <dcterms:modified xsi:type="dcterms:W3CDTF">2026-05-25T10:51:35Z</dcterms:modified>
</cp:coreProperties>
</file>